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5" r:id="rId4"/>
    <p:sldId id="271" r:id="rId5"/>
    <p:sldId id="277" r:id="rId6"/>
    <p:sldId id="266" r:id="rId7"/>
    <p:sldId id="274" r:id="rId8"/>
    <p:sldId id="267" r:id="rId9"/>
    <p:sldId id="279" r:id="rId10"/>
    <p:sldId id="259" r:id="rId11"/>
    <p:sldId id="275" r:id="rId12"/>
    <p:sldId id="273" r:id="rId13"/>
    <p:sldId id="276" r:id="rId14"/>
    <p:sldId id="278" r:id="rId15"/>
    <p:sldId id="260" r:id="rId16"/>
    <p:sldId id="269" r:id="rId17"/>
    <p:sldId id="283" r:id="rId18"/>
    <p:sldId id="280" r:id="rId19"/>
    <p:sldId id="282" r:id="rId20"/>
    <p:sldId id="281" r:id="rId21"/>
    <p:sldId id="261" r:id="rId22"/>
    <p:sldId id="272" r:id="rId23"/>
    <p:sldId id="26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F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201" autoAdjust="0"/>
  </p:normalViewPr>
  <p:slideViewPr>
    <p:cSldViewPr snapToGrid="0" snapToObjects="1">
      <p:cViewPr varScale="1">
        <p:scale>
          <a:sx n="90" d="100"/>
          <a:sy n="90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562B1D-4CE0-D743-A41C-D74B3B2725EB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DC7AAA-FCB2-2542-AF6D-BE8E9F3C7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52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4A93B7-388D-B248-B94A-9106B5194486}" type="datetimeFigureOut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410F69-7D6D-5B4B-BE72-C19C3B25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8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here on safety.  Safety comes first in our mission statement.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4038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CE52F6-AAAB-1940-8699-B8B6A947E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3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9028-CAC6-3340-9095-764475006510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A9F5-0FCA-0F47-B1DD-0AEFEF0E4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4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760F-5E97-B84A-B7FB-5F6C87819383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F4F7-E039-9747-9E6F-A3CB1D9D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892175"/>
            <a:ext cx="9144000" cy="0"/>
            <a:chOff x="0" y="878115"/>
            <a:chExt cx="9144000" cy="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78115"/>
              <a:ext cx="640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00800" y="878115"/>
              <a:ext cx="2743200" cy="0"/>
            </a:xfrm>
            <a:prstGeom prst="line">
              <a:avLst/>
            </a:prstGeom>
            <a:ln>
              <a:solidFill>
                <a:srgbClr val="2F84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61"/>
            <a:ext cx="8229600" cy="902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0965-108B-0C4C-BC9F-A9DB53AEE2C7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4338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BA01C6-29EE-0447-A568-A4D8D862D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8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159C-1E7C-0F49-9D10-F19064043F35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E496-C9D3-054B-9586-D4CE5048B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BC89-7A24-E84F-AF9B-23E490A94E1D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FF86-DE75-2A4F-BE1C-BB99D7E15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838C-7FFE-AC4E-BC1B-01A751848BBF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789E-8698-9449-9757-C37207B2A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EEF5-A29B-DB4E-BED3-A3EF9D625062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899B-1AA3-224E-98A8-59BC21571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B328-1727-7641-89FC-BB65748EE1F3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65B3-9455-6D47-98C8-2C13294E0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0F6E-BC90-EA4F-B5BE-8A8F1CF24F88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998-EDAE-5E49-9A75-CBE76740F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DEE1-C723-6043-9989-3160FCA608AE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821E-CA4B-BF4B-9BCA-8DB9A8DE1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9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E0FF79-60C3-D14C-AB5C-77D05D26439D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CC333F-0F1F-FB49-ABB2-B982FFF26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94425"/>
            <a:ext cx="6361113" cy="671513"/>
          </a:xfrm>
          <a:prstGeom prst="rect">
            <a:avLst/>
          </a:prstGeom>
          <a:solidFill>
            <a:srgbClr val="2F842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1113" y="6194425"/>
            <a:ext cx="2782887" cy="6635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8" descr="ecomaine_2-clr_no-tag.fw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075" y="6038850"/>
            <a:ext cx="39179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1158875" y="64182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dirty="0"/>
              <a:t>ecomaine.org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OzG_5BCPx0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sUjSE-ibKo?feature=oembed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838"/>
            <a:ext cx="7772400" cy="1021156"/>
          </a:xfrm>
        </p:spPr>
        <p:txBody>
          <a:bodyPr/>
          <a:lstStyle/>
          <a:p>
            <a:r>
              <a:rPr lang="en-US" sz="7200" b="1" dirty="0">
                <a:solidFill>
                  <a:schemeClr val="bg1"/>
                </a:solidFill>
                <a:latin typeface="Arial Black" panose="020B0A04020102020204" pitchFamily="34" charset="0"/>
              </a:rPr>
              <a:t>Catching Fire</a:t>
            </a:r>
            <a:endParaRPr lang="en-U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51949"/>
            <a:ext cx="3867325" cy="2774579"/>
          </a:xfrm>
        </p:spPr>
        <p:txBody>
          <a:bodyPr/>
          <a:lstStyle/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Reducing the Risk of Facility Fires</a:t>
            </a:r>
            <a:endParaRPr lang="en-US" sz="4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E52F6-AAAB-1940-8699-B8B6A947E4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3E9E856-2FC8-489E-99A1-8CE7C9ED067C}"/>
              </a:ext>
            </a:extLst>
          </p:cNvPr>
          <p:cNvSpPr txBox="1">
            <a:spLocks/>
          </p:cNvSpPr>
          <p:nvPr/>
        </p:nvSpPr>
        <p:spPr bwMode="auto">
          <a:xfrm>
            <a:off x="5787343" y="3449256"/>
            <a:ext cx="3324500" cy="7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Kevin Roche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ecomaine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BB645-59AC-4AD6-9DD1-4351F9ED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A picture containing sign, table, sitting, light&#10;&#10;Description automatically generated">
            <a:extLst>
              <a:ext uri="{FF2B5EF4-FFF2-40B4-BE49-F238E27FC236}">
                <a16:creationId xmlns:a16="http://schemas.microsoft.com/office/drawing/2014/main" id="{A5185A76-50C2-4771-A875-9567D55CDA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273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0618" y="5509549"/>
            <a:ext cx="708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Thermal Cameras will monitor for “Hot Spots”</a:t>
            </a:r>
          </a:p>
        </p:txBody>
      </p:sp>
    </p:spTree>
    <p:extLst>
      <p:ext uri="{BB962C8B-B14F-4D97-AF65-F5344CB8AC3E}">
        <p14:creationId xmlns:p14="http://schemas.microsoft.com/office/powerpoint/2010/main" val="377658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C4A2D0B5-B281-4C8A-BDBC-F19F9EC57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5" t="13726" r="6136"/>
          <a:stretch/>
        </p:blipFill>
        <p:spPr>
          <a:xfrm>
            <a:off x="10991" y="0"/>
            <a:ext cx="9133009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9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B12B9-256B-4372-9272-99D006D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900BE-0CB5-4AA7-80CD-D084E88883C2}"/>
              </a:ext>
            </a:extLst>
          </p:cNvPr>
          <p:cNvSpPr txBox="1"/>
          <p:nvPr/>
        </p:nvSpPr>
        <p:spPr>
          <a:xfrm>
            <a:off x="595618" y="118640"/>
            <a:ext cx="795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Fire Suppression Cannon in Action</a:t>
            </a:r>
          </a:p>
        </p:txBody>
      </p:sp>
      <p:pic>
        <p:nvPicPr>
          <p:cNvPr id="4" name="Online Media 3" title="ecomaine Fire Suppression Test 2019">
            <a:hlinkClick r:id="" action="ppaction://media"/>
            <a:extLst>
              <a:ext uri="{FF2B5EF4-FFF2-40B4-BE49-F238E27FC236}">
                <a16:creationId xmlns:a16="http://schemas.microsoft.com/office/drawing/2014/main" id="{8ADB969D-C5F5-439C-A761-530CB44474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591" y="929020"/>
            <a:ext cx="8877005" cy="49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BB645-59AC-4AD6-9DD1-4351F9ED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BC2BF-92F8-4DBC-9009-CFFD77275015}"/>
              </a:ext>
            </a:extLst>
          </p:cNvPr>
          <p:cNvSpPr txBox="1"/>
          <p:nvPr/>
        </p:nvSpPr>
        <p:spPr>
          <a:xfrm>
            <a:off x="1113183" y="118640"/>
            <a:ext cx="743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Water Cannon -  Shower mode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01C6-29EE-0447-A568-A4D8D862D3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CD6FD9-82D7-417B-A05B-9E2F5679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D907D-12CA-49AB-A7F5-E702C368696F}"/>
              </a:ext>
            </a:extLst>
          </p:cNvPr>
          <p:cNvSpPr txBox="1"/>
          <p:nvPr/>
        </p:nvSpPr>
        <p:spPr>
          <a:xfrm>
            <a:off x="117446" y="72473"/>
            <a:ext cx="8909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Controls Allows for Quicker &amp; Safer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E59E2-0DE9-4451-9D20-4AAE72F3C464}"/>
              </a:ext>
            </a:extLst>
          </p:cNvPr>
          <p:cNvSpPr txBox="1"/>
          <p:nvPr/>
        </p:nvSpPr>
        <p:spPr>
          <a:xfrm>
            <a:off x="5599723" y="717181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tipping floor…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1C28C-8F15-42F1-8D4D-8E38467BEECB}"/>
              </a:ext>
            </a:extLst>
          </p:cNvPr>
          <p:cNvSpPr txBox="1"/>
          <p:nvPr/>
        </p:nvSpPr>
        <p:spPr>
          <a:xfrm>
            <a:off x="947891" y="2150559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the facility…</a:t>
            </a:r>
          </a:p>
        </p:txBody>
      </p:sp>
      <p:pic>
        <p:nvPicPr>
          <p:cNvPr id="11" name="Picture 10" descr="A picture containing person, indoor, man, floor&#10;&#10;Description automatically generated">
            <a:extLst>
              <a:ext uri="{FF2B5EF4-FFF2-40B4-BE49-F238E27FC236}">
                <a16:creationId xmlns:a16="http://schemas.microsoft.com/office/drawing/2014/main" id="{E70C6295-93E3-4045-A884-161E149D8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402" y="2194399"/>
            <a:ext cx="4719598" cy="3146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149CDD-FB68-429E-BC75-7B8306BC42DA}"/>
              </a:ext>
            </a:extLst>
          </p:cNvPr>
          <p:cNvSpPr txBox="1"/>
          <p:nvPr/>
        </p:nvSpPr>
        <p:spPr>
          <a:xfrm>
            <a:off x="4227443" y="5309821"/>
            <a:ext cx="479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… or remotely from our Waste-to-Energy Plant’s Control Room</a:t>
            </a:r>
          </a:p>
        </p:txBody>
      </p:sp>
      <p:pic>
        <p:nvPicPr>
          <p:cNvPr id="10" name="Picture 9" descr="A picture containing person, indoor, man, building&#10;&#10;Description automatically generated">
            <a:extLst>
              <a:ext uri="{FF2B5EF4-FFF2-40B4-BE49-F238E27FC236}">
                <a16:creationId xmlns:a16="http://schemas.microsoft.com/office/drawing/2014/main" id="{2674382C-929C-4592-8047-9BBBD9FDFB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77" y="748394"/>
            <a:ext cx="4898988" cy="3532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077" y="4280452"/>
            <a:ext cx="303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 the water cannon…</a:t>
            </a:r>
          </a:p>
        </p:txBody>
      </p:sp>
    </p:spTree>
    <p:extLst>
      <p:ext uri="{BB962C8B-B14F-4D97-AF65-F5344CB8AC3E}">
        <p14:creationId xmlns:p14="http://schemas.microsoft.com/office/powerpoint/2010/main" val="399353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2F575-CB8C-4301-B9BC-B970E21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 descr="A picture containing person, man, standing, food&#10;&#10;Description automatically generated">
            <a:extLst>
              <a:ext uri="{FF2B5EF4-FFF2-40B4-BE49-F238E27FC236}">
                <a16:creationId xmlns:a16="http://schemas.microsoft.com/office/drawing/2014/main" id="{C50489BB-8AFB-4E94-A8B8-A92AFAA14C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0" y="3237820"/>
            <a:ext cx="4389120" cy="2926080"/>
          </a:xfrm>
          <a:prstGeom prst="rect">
            <a:avLst/>
          </a:prstGeom>
        </p:spPr>
      </p:pic>
      <p:pic>
        <p:nvPicPr>
          <p:cNvPr id="11" name="Picture 10" descr="A picture containing person, outdoor, building, road&#10;&#10;Description automatically generated">
            <a:extLst>
              <a:ext uri="{FF2B5EF4-FFF2-40B4-BE49-F238E27FC236}">
                <a16:creationId xmlns:a16="http://schemas.microsoft.com/office/drawing/2014/main" id="{D0A400A6-33E0-4627-A4EE-40AFD93DA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" y="0"/>
            <a:ext cx="5685182" cy="3790121"/>
          </a:xfrm>
          <a:prstGeom prst="rect">
            <a:avLst/>
          </a:prstGeom>
        </p:spPr>
      </p:pic>
      <p:pic>
        <p:nvPicPr>
          <p:cNvPr id="13" name="Picture 12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1EED5C42-A7F1-45A4-A5DF-DC066C5E2E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" y="3237820"/>
            <a:ext cx="4389120" cy="292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2991" y="834887"/>
            <a:ext cx="2812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Responding by</a:t>
            </a:r>
          </a:p>
          <a:p>
            <a:r>
              <a:rPr lang="en-US" sz="3200" dirty="0"/>
              <a:t>Remote Control</a:t>
            </a:r>
          </a:p>
        </p:txBody>
      </p:sp>
    </p:spTree>
    <p:extLst>
      <p:ext uri="{BB962C8B-B14F-4D97-AF65-F5344CB8AC3E}">
        <p14:creationId xmlns:p14="http://schemas.microsoft.com/office/powerpoint/2010/main" val="13127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8B9B5-1167-4EAB-9D84-73F6B32F5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6" t="4907" r="5335" b="11238"/>
          <a:stretch/>
        </p:blipFill>
        <p:spPr>
          <a:xfrm>
            <a:off x="126422" y="138135"/>
            <a:ext cx="2593629" cy="1910584"/>
          </a:xfrm>
          <a:prstGeom prst="rect">
            <a:avLst/>
          </a:prstGeom>
        </p:spPr>
      </p:pic>
      <p:pic>
        <p:nvPicPr>
          <p:cNvPr id="4" name="Picture 3" descr="A flat screen monitor&#10;&#10;Description automatically generated">
            <a:extLst>
              <a:ext uri="{FF2B5EF4-FFF2-40B4-BE49-F238E27FC236}">
                <a16:creationId xmlns:a16="http://schemas.microsoft.com/office/drawing/2014/main" id="{2A759373-6594-4BDF-BAED-9BC656995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87" r="7745" b="12517"/>
          <a:stretch/>
        </p:blipFill>
        <p:spPr>
          <a:xfrm>
            <a:off x="4816754" y="0"/>
            <a:ext cx="4327246" cy="3449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242E6-D985-47A2-B603-91558D6464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4222"/>
            <a:ext cx="6366567" cy="3391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8" y="2048719"/>
            <a:ext cx="334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Growing Pains</a:t>
            </a:r>
          </a:p>
        </p:txBody>
      </p:sp>
    </p:spTree>
    <p:extLst>
      <p:ext uri="{BB962C8B-B14F-4D97-AF65-F5344CB8AC3E}">
        <p14:creationId xmlns:p14="http://schemas.microsoft.com/office/powerpoint/2010/main" val="255919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01C6-29EE-0447-A568-A4D8D862D3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 descr="S:\GENERAL MANAGER\Presentations\Wastecon 2018\Recycling and WTE TH photos\IMG952018072795111023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0400" y="-2286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7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70" name="Picture 2" descr="S:\GENERAL MANAGER\Presentations\Wastecon 2018\Recycling and WTE TH photos\IMG9520180727951106366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1679" cy="62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957" y="283210"/>
            <a:ext cx="4369583" cy="3404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2961" y="4206240"/>
            <a:ext cx="315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Protection for Balers - Manual Water Deluge and Automated Dry Chemical </a:t>
            </a:r>
          </a:p>
        </p:txBody>
      </p:sp>
    </p:spTree>
    <p:extLst>
      <p:ext uri="{BB962C8B-B14F-4D97-AF65-F5344CB8AC3E}">
        <p14:creationId xmlns:p14="http://schemas.microsoft.com/office/powerpoint/2010/main" val="373282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+mn-lt"/>
              </a:rPr>
              <a:t>ecomaine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01C6-29EE-0447-A568-A4D8D862D3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184" y="1623202"/>
            <a:ext cx="4216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Our Mission</a:t>
            </a:r>
          </a:p>
          <a:p>
            <a:pPr algn="ctr"/>
            <a:r>
              <a:rPr lang="en-US" sz="2400" dirty="0"/>
              <a:t>ecomaine provides comprehensive, long-term solid waste solutions in a </a:t>
            </a:r>
            <a:r>
              <a:rPr lang="en-US" sz="2400" b="1" u="sng" dirty="0"/>
              <a:t>safe</a:t>
            </a:r>
            <a:r>
              <a:rPr lang="en-US" sz="2400" dirty="0"/>
              <a:t>, environmentally responsible, economically sound manner, and is a leader in raising public awareness of sustainable waste management strategies.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CA1DF-7D5C-46ED-9135-6B88EE8B0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39" y="1497401"/>
            <a:ext cx="3863198" cy="38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01C6-29EE-0447-A568-A4D8D862D3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 descr="S:\GENERAL MANAGER\Presentations\Wastecon 2018\Recycling and WTE TH photos\IMG95201807279511193159295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351868" y="609600"/>
            <a:ext cx="956732" cy="87206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flipH="1" flipV="1">
            <a:off x="2143760" y="985520"/>
            <a:ext cx="2348218" cy="368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6445" y="274321"/>
            <a:ext cx="1951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 deluge over paper star screens</a:t>
            </a:r>
          </a:p>
        </p:txBody>
      </p:sp>
    </p:spTree>
    <p:extLst>
      <p:ext uri="{BB962C8B-B14F-4D97-AF65-F5344CB8AC3E}">
        <p14:creationId xmlns:p14="http://schemas.microsoft.com/office/powerpoint/2010/main" val="297696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A83C3-2DFE-4EC9-9F2F-E507032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A87A9-90F0-4550-9113-F3A185BFE8CA}"/>
              </a:ext>
            </a:extLst>
          </p:cNvPr>
          <p:cNvSpPr txBox="1"/>
          <p:nvPr/>
        </p:nvSpPr>
        <p:spPr>
          <a:xfrm>
            <a:off x="79696" y="501649"/>
            <a:ext cx="898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Keeping an Eye on our Safety and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242E6-D985-47A2-B603-91558D646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452"/>
            <a:ext cx="9144000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9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5398-EF2D-4740-9423-9141FC70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418C-EF2F-4B4D-B43F-F9F69B77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Thermal Cameras (8),</a:t>
            </a:r>
          </a:p>
          <a:p>
            <a:pPr marL="0" indent="0">
              <a:buNone/>
            </a:pPr>
            <a:r>
              <a:rPr lang="en-US" dirty="0"/>
              <a:t>	Alarm, Detection &amp; Installation:	$148k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Water Cannon &amp; Installation:		$96k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Total:											$244k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209B-8C00-46B7-A7ED-5C65786C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01C6-29EE-0447-A568-A4D8D862D3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9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4965D-913B-4807-95BB-5D968EED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 descr="A person standing in a parking lot&#10;&#10;Description automatically generated">
            <a:extLst>
              <a:ext uri="{FF2B5EF4-FFF2-40B4-BE49-F238E27FC236}">
                <a16:creationId xmlns:a16="http://schemas.microsoft.com/office/drawing/2014/main" id="{9D1D71BB-4A05-4105-A7B2-4851EE3A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77" r="15175"/>
          <a:stretch/>
        </p:blipFill>
        <p:spPr>
          <a:xfrm>
            <a:off x="7803585" y="4977163"/>
            <a:ext cx="1026177" cy="1040331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8EDC4-5BA0-4EE5-A40B-0D8254F5F85F}"/>
              </a:ext>
            </a:extLst>
          </p:cNvPr>
          <p:cNvSpPr txBox="1"/>
          <p:nvPr/>
        </p:nvSpPr>
        <p:spPr>
          <a:xfrm>
            <a:off x="6130954" y="2853505"/>
            <a:ext cx="2978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Thank you!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Kevin Roche</a:t>
            </a: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CEO</a:t>
            </a: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ecomaine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8" y="357188"/>
            <a:ext cx="493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Catching Fire – Reduce the Risk</a:t>
            </a:r>
          </a:p>
        </p:txBody>
      </p:sp>
    </p:spTree>
    <p:extLst>
      <p:ext uri="{BB962C8B-B14F-4D97-AF65-F5344CB8AC3E}">
        <p14:creationId xmlns:p14="http://schemas.microsoft.com/office/powerpoint/2010/main" val="156426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59" y="887358"/>
            <a:ext cx="4038600" cy="4661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n-lt"/>
                <a:cs typeface="Rockwell"/>
              </a:rPr>
              <a:t>71 Communities </a:t>
            </a:r>
          </a:p>
          <a:p>
            <a:pPr marL="0" indent="0">
              <a:buNone/>
            </a:pPr>
            <a:r>
              <a:rPr lang="en-US" sz="2000" b="1" dirty="0">
                <a:latin typeface="+mn-lt"/>
                <a:cs typeface="Rockwell"/>
              </a:rPr>
              <a:t>~400,000 people</a:t>
            </a:r>
          </a:p>
          <a:p>
            <a:pPr marL="0" indent="0">
              <a:buNone/>
            </a:pPr>
            <a:endParaRPr lang="en-US" sz="800" b="1" dirty="0">
              <a:latin typeface="+mn-lt"/>
              <a:cs typeface="Rockwell"/>
            </a:endParaRPr>
          </a:p>
          <a:p>
            <a:pPr marL="0" indent="0">
              <a:buNone/>
            </a:pPr>
            <a:r>
              <a:rPr lang="en-US" sz="2000" b="1" dirty="0">
                <a:latin typeface="+mn-lt"/>
                <a:cs typeface="Rockwell"/>
              </a:rPr>
              <a:t>Facilities: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Rockwell"/>
              </a:rPr>
              <a:t>Single-Sort Recycling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Rockwell"/>
              </a:rPr>
              <a:t>Food Waste Recovery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Rockwell"/>
              </a:rPr>
              <a:t>Waste-To-Energy Plant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Rockwell"/>
              </a:rPr>
              <a:t>Landfill/</a:t>
            </a:r>
            <a:r>
              <a:rPr lang="en-US" sz="2000" dirty="0" err="1">
                <a:latin typeface="+mn-lt"/>
                <a:cs typeface="Rockwell"/>
              </a:rPr>
              <a:t>Ashfill</a:t>
            </a:r>
            <a:endParaRPr lang="en-US" sz="2000" dirty="0">
              <a:latin typeface="+mn-lt"/>
              <a:cs typeface="Rockwell"/>
            </a:endParaRPr>
          </a:p>
          <a:p>
            <a:pPr marL="0" indent="0">
              <a:buNone/>
            </a:pPr>
            <a:endParaRPr lang="en-US" sz="2000" dirty="0">
              <a:latin typeface="+mn-lt"/>
              <a:cs typeface="Rockwell"/>
            </a:endParaRPr>
          </a:p>
          <a:p>
            <a:pPr marL="0" indent="0">
              <a:buNone/>
            </a:pPr>
            <a:r>
              <a:rPr lang="en-US" sz="2000" b="1" dirty="0">
                <a:latin typeface="+mn-lt"/>
                <a:cs typeface="Rockwell"/>
              </a:rPr>
              <a:t>Programs: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Rockwell"/>
              </a:rPr>
              <a:t>Reaching 40,000 residents a year through Tours &amp; School Presentations</a:t>
            </a:r>
          </a:p>
          <a:p>
            <a:pPr marL="0" indent="0">
              <a:buNone/>
            </a:pPr>
            <a:endParaRPr lang="en-US" sz="2000" dirty="0">
              <a:latin typeface="+mn-lt"/>
              <a:cs typeface="Rockwell"/>
            </a:endParaRPr>
          </a:p>
        </p:txBody>
      </p:sp>
      <p:pic>
        <p:nvPicPr>
          <p:cNvPr id="5" name="Content Placeholder 4" descr="EcoMaine_Facility_02 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8050" y="887358"/>
            <a:ext cx="2787900" cy="312433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3379-EA5D-664C-AEBB-78F943326E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419" y="215153"/>
            <a:ext cx="772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ecomaine’s</a:t>
            </a:r>
            <a:r>
              <a:rPr lang="en-US" sz="4000" b="1" dirty="0"/>
              <a:t> Facilities &amp;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033" y="897872"/>
            <a:ext cx="3334407" cy="25019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2" descr="S:\COMMUNICATIONS DEPT\website\maps\ecomaine Map Owner Contract Assoc JAN 2019.png">
            <a:extLst>
              <a:ext uri="{FF2B5EF4-FFF2-40B4-BE49-F238E27FC236}">
                <a16:creationId xmlns:a16="http://schemas.microsoft.com/office/drawing/2014/main" id="{55B12C84-2573-40A3-B170-1C8CEB8B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667" y="3458214"/>
            <a:ext cx="3967773" cy="26898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8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8678-B2B7-4DDA-B45E-012AFEA5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57"/>
            <a:ext cx="8229600" cy="820516"/>
          </a:xfrm>
        </p:spPr>
        <p:txBody>
          <a:bodyPr/>
          <a:lstStyle/>
          <a:p>
            <a:r>
              <a:rPr lang="en-US" b="1" dirty="0"/>
              <a:t>An Industry “Under Fire”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4E2F0-3080-471C-8363-0C048A3B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2FF86-DE75-2A4F-BE1C-BB99D7E151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8E767-39C1-4A6E-8684-3349217FC6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52" y="839973"/>
            <a:ext cx="4274930" cy="36044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08340-55DF-4A15-B79B-70786245FA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19" y="927691"/>
            <a:ext cx="4410777" cy="3429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636DE-69FF-4C33-A2D6-08D81300BF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71" y="2964194"/>
            <a:ext cx="4767968" cy="319966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C1791-80B3-4058-AEF2-E83BC81212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59" y="3957731"/>
            <a:ext cx="2931101" cy="220613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845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5F7F-3FE0-4ADE-89D1-CEA5C903344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https://upload.wikimedia.org/wikipedia/commons/2/2a/Liion-18650-AA-batte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40" y="180687"/>
            <a:ext cx="1785214" cy="28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048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 18650 battery – 18 mm in diameter and 65 mm tall</a:t>
            </a:r>
          </a:p>
        </p:txBody>
      </p:sp>
      <p:pic>
        <p:nvPicPr>
          <p:cNvPr id="5" name="Picture 2" descr="C:\Users\mark\Desktop\SWANA 2018\laptop batte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75661"/>
            <a:ext cx="3092714" cy="17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40" y="3289275"/>
            <a:ext cx="5506720" cy="34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:\GENERAL MANAGER\Presentations\Wastecon 2018\Recycling and WTE TH photos\IMG9520180727951115195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114" y="0"/>
            <a:ext cx="5898885" cy="39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7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8678-B2B7-4DDA-B45E-012AFEA5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28"/>
            <a:ext cx="8229600" cy="746088"/>
          </a:xfrm>
        </p:spPr>
        <p:txBody>
          <a:bodyPr/>
          <a:lstStyle/>
          <a:p>
            <a:r>
              <a:rPr lang="en-US" b="1" dirty="0"/>
              <a:t>ecomaine isn’t Immune…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4E2F0-3080-471C-8363-0C048A3B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2FF86-DE75-2A4F-BE1C-BB99D7E151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Online Media 3" title="Lithium Ion battery fire at ecomaine's Recycling Facility">
            <a:hlinkClick r:id="" action="ppaction://media"/>
            <a:extLst>
              <a:ext uri="{FF2B5EF4-FFF2-40B4-BE49-F238E27FC236}">
                <a16:creationId xmlns:a16="http://schemas.microsoft.com/office/drawing/2014/main" id="{85D3AF26-1994-4400-986B-B8D2D35E0B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9083" y="683807"/>
            <a:ext cx="7325833" cy="54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65B3-9455-6D47-98C8-2C13294E0E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206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8048"/>
            <a:ext cx="3817085" cy="24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8118-008B-41E5-96D0-F35D234B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-662609"/>
            <a:ext cx="7904922" cy="208024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50354-D057-4486-BD18-D06BC08A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2FF86-DE75-2A4F-BE1C-BB99D7E151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15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970" y="5034745"/>
            <a:ext cx="1342564" cy="1006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63" y="200026"/>
            <a:ext cx="593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Change was Needed</a:t>
            </a:r>
          </a:p>
        </p:txBody>
      </p:sp>
    </p:spTree>
    <p:extLst>
      <p:ext uri="{BB962C8B-B14F-4D97-AF65-F5344CB8AC3E}">
        <p14:creationId xmlns:p14="http://schemas.microsoft.com/office/powerpoint/2010/main" val="154542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339" y="58061"/>
            <a:ext cx="4290221" cy="902386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</a:rPr>
              <a:t>Detect &amp; Respond Early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239520"/>
            <a:ext cx="8493760" cy="4775527"/>
          </a:xfrm>
        </p:spPr>
        <p:txBody>
          <a:bodyPr/>
          <a:lstStyle/>
          <a:p>
            <a:r>
              <a:rPr lang="en-US" sz="2400" dirty="0"/>
              <a:t>Adding thermal camera technology in all high risk areas to improve coverage for early warning detection.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Notification – Set temperature thresholds that will alarm staff.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Staff can view and respond with inspections, water cannons, and/or trigger deluge systems.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Most importantly, staff can respond remotely (and safely).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01C6-29EE-0447-A568-A4D8D862D3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46644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November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November 2016</Template>
  <TotalTime>3380</TotalTime>
  <Words>340</Words>
  <Application>Microsoft Office PowerPoint</Application>
  <PresentationFormat>On-screen Show (4:3)</PresentationFormat>
  <Paragraphs>86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PPT template November 2016</vt:lpstr>
      <vt:lpstr>Catching Fire</vt:lpstr>
      <vt:lpstr>ecomaine</vt:lpstr>
      <vt:lpstr>PowerPoint Presentation</vt:lpstr>
      <vt:lpstr>An Industry “Under Fire”</vt:lpstr>
      <vt:lpstr>PowerPoint Presentation</vt:lpstr>
      <vt:lpstr>ecomaine isn’t Immune…</vt:lpstr>
      <vt:lpstr>PowerPoint Presentation</vt:lpstr>
      <vt:lpstr>PowerPoint Presentation</vt:lpstr>
      <vt:lpstr>Detect &amp; Respond Early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</vt:lpstr>
      <vt:lpstr>PowerPoint Presentation</vt:lpstr>
    </vt:vector>
  </TitlesOfParts>
  <Company>ecomaine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Catching Fire</dc:title>
  <dc:creator>Matt Grondin</dc:creator>
  <cp:lastModifiedBy>Matt Grondin</cp:lastModifiedBy>
  <cp:revision>46</cp:revision>
  <cp:lastPrinted>2016-10-17T19:05:25Z</cp:lastPrinted>
  <dcterms:created xsi:type="dcterms:W3CDTF">2019-10-07T17:24:00Z</dcterms:created>
  <dcterms:modified xsi:type="dcterms:W3CDTF">2019-11-26T21:43:24Z</dcterms:modified>
</cp:coreProperties>
</file>