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95" r:id="rId3"/>
    <p:sldId id="296" r:id="rId4"/>
    <p:sldId id="294" r:id="rId5"/>
    <p:sldId id="291" r:id="rId6"/>
    <p:sldId id="288" r:id="rId7"/>
    <p:sldId id="284" r:id="rId8"/>
    <p:sldId id="285" r:id="rId9"/>
    <p:sldId id="282" r:id="rId10"/>
    <p:sldId id="289" r:id="rId11"/>
    <p:sldId id="283" r:id="rId12"/>
    <p:sldId id="274" r:id="rId13"/>
    <p:sldId id="275" r:id="rId14"/>
    <p:sldId id="264" r:id="rId15"/>
    <p:sldId id="281" r:id="rId16"/>
    <p:sldId id="261" r:id="rId17"/>
    <p:sldId id="265" r:id="rId18"/>
    <p:sldId id="258" r:id="rId19"/>
    <p:sldId id="272" r:id="rId20"/>
    <p:sldId id="276" r:id="rId21"/>
    <p:sldId id="262" r:id="rId22"/>
    <p:sldId id="267" r:id="rId23"/>
    <p:sldId id="268" r:id="rId24"/>
    <p:sldId id="273" r:id="rId25"/>
    <p:sldId id="263" r:id="rId26"/>
    <p:sldId id="278" r:id="rId27"/>
    <p:sldId id="279" r:id="rId28"/>
    <p:sldId id="277" r:id="rId29"/>
    <p:sldId id="292" r:id="rId3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F84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3" autoAdjust="0"/>
    <p:restoredTop sz="94660"/>
  </p:normalViewPr>
  <p:slideViewPr>
    <p:cSldViewPr snapToGrid="0" snapToObjects="1">
      <p:cViewPr varScale="1">
        <p:scale>
          <a:sx n="71" d="100"/>
          <a:sy n="71" d="100"/>
        </p:scale>
        <p:origin x="1330" y="43"/>
      </p:cViewPr>
      <p:guideLst>
        <p:guide orient="horz" pos="2160"/>
        <p:guide pos="2880"/>
      </p:guideLst>
    </p:cSldViewPr>
  </p:slideViewPr>
  <p:notesTextViewPr>
    <p:cViewPr>
      <p:scale>
        <a:sx n="3" d="2"/>
        <a:sy n="3" d="2"/>
      </p:scale>
      <p:origin x="0" y="0"/>
    </p:cViewPr>
  </p:notesTextViewPr>
  <p:sorterViewPr>
    <p:cViewPr varScale="1">
      <p:scale>
        <a:sx n="1" d="1"/>
        <a:sy n="1" d="1"/>
      </p:scale>
      <p:origin x="0" y="-232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layout/>
      <c:overlay val="0"/>
      <c:txPr>
        <a:bodyPr/>
        <a:lstStyle/>
        <a:p>
          <a:pPr>
            <a:defRPr sz="2400"/>
          </a:pPr>
          <a:endParaRPr lang="en-US"/>
        </a:p>
      </c:txPr>
    </c:title>
    <c:autoTitleDeleted val="0"/>
    <c:plotArea>
      <c:layout/>
      <c:lineChart>
        <c:grouping val="standard"/>
        <c:varyColors val="0"/>
        <c:ser>
          <c:idx val="0"/>
          <c:order val="0"/>
          <c:tx>
            <c:strRef>
              <c:f>Sheet1!$A$2</c:f>
              <c:strCache>
                <c:ptCount val="1"/>
                <c:pt idx="0">
                  <c:v>$/ton</c:v>
                </c:pt>
              </c:strCache>
            </c:strRef>
          </c:tx>
          <c:marker>
            <c:symbol val="none"/>
          </c:marker>
          <c:dLbls>
            <c:dLbl>
              <c:idx val="0"/>
              <c:layout>
                <c:manualLayout>
                  <c:x val="-2.2327241649201399E-2"/>
                  <c:y val="-3.8702261370084402E-2"/>
                </c:manualLayout>
              </c:layout>
              <c:tx>
                <c:rich>
                  <a:bodyPr/>
                  <a:lstStyle/>
                  <a:p>
                    <a:r>
                      <a:rPr lang="en-US" dirty="0" smtClean="0"/>
                      <a:t>$</a:t>
                    </a:r>
                    <a:fld id="{967ED84E-7080-4541-BEB2-03919FC6C909}" type="VALUE">
                      <a:rPr lang="en-US" smtClean="0"/>
                      <a:pPr/>
                      <a:t>[VALUE]</a:t>
                    </a:fld>
                    <a:endParaRPr lang="en-US" dirty="0" smtClean="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3458-4E9D-B9CF-15F04A47A8F6}"/>
                </c:ext>
              </c:extLst>
            </c:dLbl>
            <c:dLbl>
              <c:idx val="1"/>
              <c:layout>
                <c:manualLayout>
                  <c:x val="-2.2327241649201399E-2"/>
                  <c:y val="4.1282412128090099E-2"/>
                </c:manualLayout>
              </c:layout>
              <c:tx>
                <c:rich>
                  <a:bodyPr/>
                  <a:lstStyle/>
                  <a:p>
                    <a:r>
                      <a:rPr lang="en-US" dirty="0" smtClean="0"/>
                      <a:t>$</a:t>
                    </a:r>
                    <a:fld id="{41FF7DAD-04F4-4432-9954-466DADBB33A3}" type="VALUE">
                      <a:rPr lang="en-US" smtClean="0"/>
                      <a:pPr/>
                      <a:t>[VALUE]</a:t>
                    </a:fld>
                    <a:endParaRPr lang="en-US" dirty="0" smtClean="0"/>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3458-4E9D-B9CF-15F04A47A8F6}"/>
                </c:ext>
              </c:extLst>
            </c:dLbl>
            <c:dLbl>
              <c:idx val="2"/>
              <c:layout>
                <c:manualLayout>
                  <c:x val="0"/>
                  <c:y val="3.09618090960675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458-4E9D-B9CF-15F04A47A8F6}"/>
                </c:ext>
              </c:extLst>
            </c:dLbl>
            <c:dLbl>
              <c:idx val="3"/>
              <c:layout>
                <c:manualLayout>
                  <c:x val="-2.5304207202428299E-2"/>
                  <c:y val="-2.83816583380618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458-4E9D-B9CF-15F04A47A8F6}"/>
                </c:ext>
              </c:extLst>
            </c:dLbl>
            <c:dLbl>
              <c:idx val="4"/>
              <c:layout>
                <c:manualLayout>
                  <c:x val="-5.9539311064537599E-3"/>
                  <c:y val="-2.58015075800562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458-4E9D-B9CF-15F04A47A8F6}"/>
                </c:ext>
              </c:extLst>
            </c:dLbl>
            <c:dLbl>
              <c:idx val="5"/>
              <c:layout>
                <c:manualLayout>
                  <c:x val="-3.4235103862108901E-2"/>
                  <c:y val="3.096180909606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458-4E9D-B9CF-15F04A47A8F6}"/>
                </c:ext>
              </c:extLst>
            </c:dLbl>
            <c:dLbl>
              <c:idx val="6"/>
              <c:layout>
                <c:manualLayout>
                  <c:x val="-1.19078622129074E-2"/>
                  <c:y val="-3.87022613700844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458-4E9D-B9CF-15F04A47A8F6}"/>
                </c:ext>
              </c:extLst>
            </c:dLbl>
            <c:dLbl>
              <c:idx val="7"/>
              <c:layout>
                <c:manualLayout>
                  <c:x val="-5.5073862734696798E-2"/>
                  <c:y val="3.3541959854073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458-4E9D-B9CF-15F04A47A8F6}"/>
                </c:ext>
              </c:extLst>
            </c:dLbl>
            <c:dLbl>
              <c:idx val="8"/>
              <c:layout>
                <c:manualLayout>
                  <c:x val="-3.7212069415335697E-2"/>
                  <c:y val="4.90228644021069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458-4E9D-B9CF-15F04A47A8F6}"/>
                </c:ext>
              </c:extLst>
            </c:dLbl>
            <c:dLbl>
              <c:idx val="9"/>
              <c:layout>
                <c:manualLayout>
                  <c:x val="-3.1258255512250102E-2"/>
                  <c:y val="-8.256482425618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458-4E9D-B9CF-15F04A47A8F6}"/>
                </c:ext>
              </c:extLst>
            </c:dLbl>
            <c:dLbl>
              <c:idx val="10"/>
              <c:layout>
                <c:manualLayout>
                  <c:x val="-2.0838758872588101E-2"/>
                  <c:y val="3.6121907450601697E-2"/>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458-4E9D-B9CF-15F04A47A8F6}"/>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Lit>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Lit>
          </c:cat>
          <c:val>
            <c:numRef>
              <c:f>Sheet1!$B$2:$L$2</c:f>
              <c:numCache>
                <c:formatCode>General</c:formatCode>
                <c:ptCount val="11"/>
                <c:pt idx="0">
                  <c:v>106.61</c:v>
                </c:pt>
                <c:pt idx="1">
                  <c:v>72.040000000000006</c:v>
                </c:pt>
                <c:pt idx="2">
                  <c:v>81.459999999999994</c:v>
                </c:pt>
                <c:pt idx="3">
                  <c:v>105.2</c:v>
                </c:pt>
                <c:pt idx="4">
                  <c:v>103.19</c:v>
                </c:pt>
                <c:pt idx="5">
                  <c:v>69.05</c:v>
                </c:pt>
                <c:pt idx="6">
                  <c:v>71.12</c:v>
                </c:pt>
                <c:pt idx="7">
                  <c:v>63.08</c:v>
                </c:pt>
                <c:pt idx="8">
                  <c:v>59.55</c:v>
                </c:pt>
                <c:pt idx="9">
                  <c:v>92.95</c:v>
                </c:pt>
                <c:pt idx="10">
                  <c:v>15</c:v>
                </c:pt>
              </c:numCache>
            </c:numRef>
          </c:val>
          <c:smooth val="0"/>
          <c:extLst>
            <c:ext xmlns:c16="http://schemas.microsoft.com/office/drawing/2014/chart" uri="{C3380CC4-5D6E-409C-BE32-E72D297353CC}">
              <c16:uniqueId val="{0000000B-3458-4E9D-B9CF-15F04A47A8F6}"/>
            </c:ext>
          </c:extLst>
        </c:ser>
        <c:dLbls>
          <c:showLegendKey val="0"/>
          <c:showVal val="1"/>
          <c:showCatName val="0"/>
          <c:showSerName val="0"/>
          <c:showPercent val="0"/>
          <c:showBubbleSize val="0"/>
        </c:dLbls>
        <c:smooth val="0"/>
        <c:axId val="2144274952"/>
        <c:axId val="2144277304"/>
      </c:lineChart>
      <c:catAx>
        <c:axId val="2144274952"/>
        <c:scaling>
          <c:orientation val="minMax"/>
        </c:scaling>
        <c:delete val="0"/>
        <c:axPos val="b"/>
        <c:numFmt formatCode="General" sourceLinked="1"/>
        <c:majorTickMark val="none"/>
        <c:minorTickMark val="none"/>
        <c:tickLblPos val="nextTo"/>
        <c:crossAx val="2144277304"/>
        <c:crosses val="autoZero"/>
        <c:auto val="1"/>
        <c:lblAlgn val="ctr"/>
        <c:lblOffset val="100"/>
        <c:noMultiLvlLbl val="0"/>
      </c:catAx>
      <c:valAx>
        <c:axId val="2144277304"/>
        <c:scaling>
          <c:orientation val="minMax"/>
        </c:scaling>
        <c:delete val="0"/>
        <c:axPos val="l"/>
        <c:majorGridlines/>
        <c:numFmt formatCode="General" sourceLinked="1"/>
        <c:majorTickMark val="none"/>
        <c:minorTickMark val="none"/>
        <c:tickLblPos val="nextTo"/>
        <c:crossAx val="214427495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6F562B1D-4CE0-D743-A41C-D74B3B2725EB}" type="datetimeFigureOut">
              <a:rPr lang="en-US"/>
              <a:pPr>
                <a:defRPr/>
              </a:pPr>
              <a:t>5/24/2018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0BDC7AAA-FCB2-2542-AF6D-BE8E9F3C72E0}" type="slidenum">
              <a:rPr lang="en-US"/>
              <a:pPr>
                <a:defRPr/>
              </a:pPr>
              <a:t>‹#›</a:t>
            </a:fld>
            <a:endParaRPr lang="en-US"/>
          </a:p>
        </p:txBody>
      </p:sp>
    </p:spTree>
    <p:extLst>
      <p:ext uri="{BB962C8B-B14F-4D97-AF65-F5344CB8AC3E}">
        <p14:creationId xmlns:p14="http://schemas.microsoft.com/office/powerpoint/2010/main" val="37610523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FC4A93B7-388D-B248-B94A-9106B5194486}" type="datetimeFigureOut">
              <a:rPr lang="en-US"/>
              <a:pPr>
                <a:defRPr/>
              </a:pPr>
              <a:t>5/24/2018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B3410F69-7D6D-5B4B-BE72-C19C3B25C03A}" type="slidenum">
              <a:rPr lang="en-US"/>
              <a:pPr>
                <a:defRPr/>
              </a:pPr>
              <a:t>‹#›</a:t>
            </a:fld>
            <a:endParaRPr lang="en-US"/>
          </a:p>
        </p:txBody>
      </p:sp>
    </p:spTree>
    <p:extLst>
      <p:ext uri="{BB962C8B-B14F-4D97-AF65-F5344CB8AC3E}">
        <p14:creationId xmlns:p14="http://schemas.microsoft.com/office/powerpoint/2010/main" val="251240854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800" dirty="0"/>
              <a:t>Why Food waste recovery?</a:t>
            </a:r>
          </a:p>
          <a:p>
            <a:pPr marL="174708" indent="-174708">
              <a:buFont typeface="Arial" panose="020B0604020202020204" pitchFamily="34" charset="0"/>
              <a:buChar char="•"/>
            </a:pPr>
            <a:r>
              <a:rPr lang="en-US" sz="1800" dirty="0"/>
              <a:t>It’s consistent with the waste hierarchy.</a:t>
            </a:r>
          </a:p>
          <a:p>
            <a:pPr marL="174708" indent="-174708">
              <a:buFont typeface="Arial" panose="020B0604020202020204" pitchFamily="34" charset="0"/>
              <a:buChar char="•"/>
            </a:pPr>
            <a:r>
              <a:rPr lang="en-US" sz="1800" dirty="0"/>
              <a:t>Push our recycling rates in Maine from 35% to 50%, reaching the State’s recycling goal!</a:t>
            </a:r>
          </a:p>
          <a:p>
            <a:pPr marL="174708" indent="-174708">
              <a:buFont typeface="Arial" panose="020B0604020202020204" pitchFamily="34" charset="0"/>
              <a:buChar char="•"/>
            </a:pPr>
            <a:r>
              <a:rPr lang="en-US" sz="1800" dirty="0"/>
              <a:t>Reduce greenhouse gas emissions from landfills.</a:t>
            </a:r>
          </a:p>
          <a:p>
            <a:pPr marL="174708" indent="-174708">
              <a:buFont typeface="Arial" panose="020B0604020202020204" pitchFamily="34" charset="0"/>
              <a:buChar char="•"/>
            </a:pPr>
            <a:r>
              <a:rPr lang="en-US" sz="1800" dirty="0"/>
              <a:t>Generate electricity through a renewable resource more efficiently.</a:t>
            </a:r>
          </a:p>
          <a:p>
            <a:pPr marL="174708" indent="-174708">
              <a:buFont typeface="Arial" panose="020B0604020202020204" pitchFamily="34" charset="0"/>
              <a:buChar char="•"/>
            </a:pPr>
            <a:r>
              <a:rPr lang="en-US" sz="1800" dirty="0"/>
              <a:t>Provide alternatives to chemical fertilizers to build soil fertility.</a:t>
            </a:r>
          </a:p>
          <a:p>
            <a:pPr marL="174708" indent="-174708">
              <a:buFont typeface="Arial" panose="020B0604020202020204" pitchFamily="34" charset="0"/>
              <a:buChar char="•"/>
            </a:pPr>
            <a:endParaRPr lang="en-US" sz="1800" dirty="0"/>
          </a:p>
          <a:p>
            <a:pPr marL="174708" indent="-174708">
              <a:buFont typeface="Arial" panose="020B0604020202020204" pitchFamily="34" charset="0"/>
              <a:buChar char="•"/>
            </a:pPr>
            <a:r>
              <a:rPr lang="en-US" sz="1800" dirty="0"/>
              <a:t>Ruffles Potato Chips in the landfill!</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3410F69-7D6D-5B4B-BE72-C19C3B25C03A}" type="slidenum">
              <a:rPr lang="en-US" smtClean="0"/>
              <a:pPr>
                <a:defRPr/>
              </a:pPr>
              <a:t>9</a:t>
            </a:fld>
            <a:endParaRPr lang="en-US" dirty="0"/>
          </a:p>
        </p:txBody>
      </p:sp>
    </p:spTree>
    <p:extLst>
      <p:ext uri="{BB962C8B-B14F-4D97-AF65-F5344CB8AC3E}">
        <p14:creationId xmlns:p14="http://schemas.microsoft.com/office/powerpoint/2010/main" val="175512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800" dirty="0"/>
              <a:t>65 communities working together on diverting waste from landfills.</a:t>
            </a:r>
            <a:endParaRPr lang="en-US" sz="1800" dirty="0"/>
          </a:p>
        </p:txBody>
      </p:sp>
      <p:sp>
        <p:nvSpPr>
          <p:cNvPr id="4" name="Slide Number Placeholder 3"/>
          <p:cNvSpPr>
            <a:spLocks noGrp="1"/>
          </p:cNvSpPr>
          <p:nvPr>
            <p:ph type="sldNum" sz="quarter" idx="10"/>
          </p:nvPr>
        </p:nvSpPr>
        <p:spPr/>
        <p:txBody>
          <a:bodyPr/>
          <a:lstStyle/>
          <a:p>
            <a:pPr>
              <a:defRPr/>
            </a:pPr>
            <a:fld id="{B3410F69-7D6D-5B4B-BE72-C19C3B25C03A}" type="slidenum">
              <a:rPr lang="en-US" smtClean="0"/>
              <a:pPr>
                <a:defRPr/>
              </a:pPr>
              <a:t>11</a:t>
            </a:fld>
            <a:endParaRPr lang="en-US" dirty="0"/>
          </a:p>
        </p:txBody>
      </p:sp>
    </p:spTree>
    <p:extLst>
      <p:ext uri="{BB962C8B-B14F-4D97-AF65-F5344CB8AC3E}">
        <p14:creationId xmlns:p14="http://schemas.microsoft.com/office/powerpoint/2010/main" val="63731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began feeling the effects</a:t>
            </a:r>
            <a:r>
              <a:rPr lang="en-US" baseline="0" dirty="0" smtClean="0"/>
              <a:t> of this in September 2017, when China stopped accepting imports of paper.</a:t>
            </a:r>
            <a:endParaRPr lang="en-US" dirty="0"/>
          </a:p>
        </p:txBody>
      </p:sp>
      <p:sp>
        <p:nvSpPr>
          <p:cNvPr id="4" name="Slide Number Placeholder 3"/>
          <p:cNvSpPr>
            <a:spLocks noGrp="1"/>
          </p:cNvSpPr>
          <p:nvPr>
            <p:ph type="sldNum" sz="quarter" idx="10"/>
          </p:nvPr>
        </p:nvSpPr>
        <p:spPr/>
        <p:txBody>
          <a:bodyPr/>
          <a:lstStyle/>
          <a:p>
            <a:pPr>
              <a:defRPr/>
            </a:pPr>
            <a:fld id="{B3410F69-7D6D-5B4B-BE72-C19C3B25C03A}" type="slidenum">
              <a:rPr lang="en-US" smtClean="0"/>
              <a:pPr>
                <a:defRPr/>
              </a:pPr>
              <a:t>16</a:t>
            </a:fld>
            <a:endParaRPr lang="en-US"/>
          </a:p>
        </p:txBody>
      </p:sp>
    </p:spTree>
    <p:extLst>
      <p:ext uri="{BB962C8B-B14F-4D97-AF65-F5344CB8AC3E}">
        <p14:creationId xmlns:p14="http://schemas.microsoft.com/office/powerpoint/2010/main" val="305001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Green Fence came about when China launches intensive inspections (and many rejections) of nearly every incoming container to enforce import regulations passed in 2006 and 2010. It was officially slated to end in November 2013 but could restart anytime. </a:t>
            </a:r>
          </a:p>
          <a:p>
            <a:r>
              <a:rPr lang="en-US" baseline="0" dirty="0" smtClean="0"/>
              <a:t>Then in November 2015, another two-month crackdown ensued, this time inspecting the processors and agreed-upon handling requirements instead of the loads on the dock. This resulted in a new set of loading and communication standards that required the addition of a supervisor recycling staff role here at ecomaine, given paper is 60% of the material we process through our facility every day.</a:t>
            </a:r>
            <a:endParaRPr lang="en-US" dirty="0"/>
          </a:p>
        </p:txBody>
      </p:sp>
      <p:sp>
        <p:nvSpPr>
          <p:cNvPr id="4" name="Slide Number Placeholder 3"/>
          <p:cNvSpPr>
            <a:spLocks noGrp="1"/>
          </p:cNvSpPr>
          <p:nvPr>
            <p:ph type="sldNum" sz="quarter" idx="10"/>
          </p:nvPr>
        </p:nvSpPr>
        <p:spPr/>
        <p:txBody>
          <a:bodyPr/>
          <a:lstStyle/>
          <a:p>
            <a:pPr>
              <a:defRPr/>
            </a:pPr>
            <a:fld id="{B3410F69-7D6D-5B4B-BE72-C19C3B25C03A}" type="slidenum">
              <a:rPr lang="en-US" smtClean="0"/>
              <a:pPr>
                <a:defRPr/>
              </a:pPr>
              <a:t>18</a:t>
            </a:fld>
            <a:endParaRPr lang="en-US"/>
          </a:p>
        </p:txBody>
      </p:sp>
    </p:spTree>
    <p:extLst>
      <p:ext uri="{BB962C8B-B14F-4D97-AF65-F5344CB8AC3E}">
        <p14:creationId xmlns:p14="http://schemas.microsoft.com/office/powerpoint/2010/main" val="376653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6904038" y="6356350"/>
            <a:ext cx="2133600" cy="365125"/>
          </a:xfrm>
        </p:spPr>
        <p:txBody>
          <a:bodyPr/>
          <a:lstStyle>
            <a:lvl1pPr>
              <a:defRPr>
                <a:solidFill>
                  <a:schemeClr val="bg1"/>
                </a:solidFill>
              </a:defRPr>
            </a:lvl1pPr>
          </a:lstStyle>
          <a:p>
            <a:pPr>
              <a:defRPr/>
            </a:pPr>
            <a:fld id="{01CE52F6-AAAB-1940-8699-B8B6A947E44A}" type="slidenum">
              <a:rPr lang="en-US"/>
              <a:pPr>
                <a:defRPr/>
              </a:pPr>
              <a:t>‹#›</a:t>
            </a:fld>
            <a:endParaRPr lang="en-US" dirty="0"/>
          </a:p>
        </p:txBody>
      </p:sp>
    </p:spTree>
    <p:extLst>
      <p:ext uri="{BB962C8B-B14F-4D97-AF65-F5344CB8AC3E}">
        <p14:creationId xmlns:p14="http://schemas.microsoft.com/office/powerpoint/2010/main" val="166933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719028-CAC6-3340-9095-764475006510}" type="datetime1">
              <a:rPr lang="en-US"/>
              <a:pPr>
                <a:defRPr/>
              </a:pPr>
              <a:t>5/24/2018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46A9F5-0FCA-0F47-B1DD-0AEFEF0E4462}" type="slidenum">
              <a:rPr lang="en-US"/>
              <a:pPr>
                <a:defRPr/>
              </a:pPr>
              <a:t>‹#›</a:t>
            </a:fld>
            <a:endParaRPr lang="en-US"/>
          </a:p>
        </p:txBody>
      </p:sp>
    </p:spTree>
    <p:extLst>
      <p:ext uri="{BB962C8B-B14F-4D97-AF65-F5344CB8AC3E}">
        <p14:creationId xmlns:p14="http://schemas.microsoft.com/office/powerpoint/2010/main" val="159614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F8760F-5E97-B84A-B7FB-5F6C87819383}" type="datetime1">
              <a:rPr lang="en-US"/>
              <a:pPr>
                <a:defRPr/>
              </a:pPr>
              <a:t>5/24/2018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85F4F7-E039-9747-9E6F-A3CB1D9DC84C}" type="slidenum">
              <a:rPr lang="en-US"/>
              <a:pPr>
                <a:defRPr/>
              </a:pPr>
              <a:t>‹#›</a:t>
            </a:fld>
            <a:endParaRPr lang="en-US"/>
          </a:p>
        </p:txBody>
      </p:sp>
    </p:spTree>
    <p:extLst>
      <p:ext uri="{BB962C8B-B14F-4D97-AF65-F5344CB8AC3E}">
        <p14:creationId xmlns:p14="http://schemas.microsoft.com/office/powerpoint/2010/main" val="367009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0" y="892175"/>
            <a:ext cx="9144000" cy="0"/>
            <a:chOff x="0" y="878115"/>
            <a:chExt cx="9144000" cy="0"/>
          </a:xfrm>
        </p:grpSpPr>
        <p:cxnSp>
          <p:nvCxnSpPr>
            <p:cNvPr id="5" name="Straight Connector 4"/>
            <p:cNvCxnSpPr/>
            <p:nvPr/>
          </p:nvCxnSpPr>
          <p:spPr>
            <a:xfrm>
              <a:off x="0" y="878115"/>
              <a:ext cx="6400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6400800" y="878115"/>
              <a:ext cx="2743200" cy="0"/>
            </a:xfrm>
            <a:prstGeom prst="line">
              <a:avLst/>
            </a:prstGeom>
            <a:ln>
              <a:solidFill>
                <a:srgbClr val="2F8420"/>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57200" y="58061"/>
            <a:ext cx="8229600" cy="902386"/>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D680965-108B-0C4C-BC9F-A9DB53AEE2C7}" type="datetime1">
              <a:rPr lang="en-US"/>
              <a:pPr>
                <a:defRPr/>
              </a:pPr>
              <a:t>5/24/2018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764338" y="6356350"/>
            <a:ext cx="2133600" cy="365125"/>
          </a:xfrm>
        </p:spPr>
        <p:txBody>
          <a:bodyPr/>
          <a:lstStyle>
            <a:lvl1pPr>
              <a:defRPr>
                <a:solidFill>
                  <a:srgbClr val="FFFFFF"/>
                </a:solidFill>
              </a:defRPr>
            </a:lvl1pPr>
          </a:lstStyle>
          <a:p>
            <a:pPr>
              <a:defRPr/>
            </a:pPr>
            <a:fld id="{8BBA01C6-29EE-0447-A568-A4D8D862D31F}" type="slidenum">
              <a:rPr lang="en-US"/>
              <a:pPr>
                <a:defRPr/>
              </a:pPr>
              <a:t>‹#›</a:t>
            </a:fld>
            <a:endParaRPr lang="en-US" dirty="0"/>
          </a:p>
        </p:txBody>
      </p:sp>
    </p:spTree>
    <p:extLst>
      <p:ext uri="{BB962C8B-B14F-4D97-AF65-F5344CB8AC3E}">
        <p14:creationId xmlns:p14="http://schemas.microsoft.com/office/powerpoint/2010/main" val="71568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8B159C-1E7C-0F49-9D10-F19064043F35}" type="datetime1">
              <a:rPr lang="en-US"/>
              <a:pPr>
                <a:defRPr/>
              </a:pPr>
              <a:t>5/24/2018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BDE496-C9D3-054B-9586-D4CE5048B6F2}" type="slidenum">
              <a:rPr lang="en-US"/>
              <a:pPr>
                <a:defRPr/>
              </a:pPr>
              <a:t>‹#›</a:t>
            </a:fld>
            <a:endParaRPr lang="en-US"/>
          </a:p>
        </p:txBody>
      </p:sp>
    </p:spTree>
    <p:extLst>
      <p:ext uri="{BB962C8B-B14F-4D97-AF65-F5344CB8AC3E}">
        <p14:creationId xmlns:p14="http://schemas.microsoft.com/office/powerpoint/2010/main" val="83785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2BBC89-7A24-E84F-AF9B-23E490A94E1D}" type="datetime1">
              <a:rPr lang="en-US"/>
              <a:pPr>
                <a:defRPr/>
              </a:pPr>
              <a:t>5/24/2018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42FF86-DE75-2A4F-BE1C-BB99D7E15192}" type="slidenum">
              <a:rPr lang="en-US"/>
              <a:pPr>
                <a:defRPr/>
              </a:pPr>
              <a:t>‹#›</a:t>
            </a:fld>
            <a:endParaRPr lang="en-US"/>
          </a:p>
        </p:txBody>
      </p:sp>
    </p:spTree>
    <p:extLst>
      <p:ext uri="{BB962C8B-B14F-4D97-AF65-F5344CB8AC3E}">
        <p14:creationId xmlns:p14="http://schemas.microsoft.com/office/powerpoint/2010/main" val="340768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D6A838C-7FFE-AC4E-BC1B-01A751848BBF}" type="datetime1">
              <a:rPr lang="en-US"/>
              <a:pPr>
                <a:defRPr/>
              </a:pPr>
              <a:t>5/24/2018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38789E-8698-9449-9757-C37207B2AA28}" type="slidenum">
              <a:rPr lang="en-US"/>
              <a:pPr>
                <a:defRPr/>
              </a:pPr>
              <a:t>‹#›</a:t>
            </a:fld>
            <a:endParaRPr lang="en-US"/>
          </a:p>
        </p:txBody>
      </p:sp>
    </p:spTree>
    <p:extLst>
      <p:ext uri="{BB962C8B-B14F-4D97-AF65-F5344CB8AC3E}">
        <p14:creationId xmlns:p14="http://schemas.microsoft.com/office/powerpoint/2010/main" val="328277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89FEEF5-A29B-DB4E-BED3-A3EF9D625062}" type="datetime1">
              <a:rPr lang="en-US"/>
              <a:pPr>
                <a:defRPr/>
              </a:pPr>
              <a:t>5/24/2018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A1899B-1AA3-224E-98A8-59BC215714A5}" type="slidenum">
              <a:rPr lang="en-US"/>
              <a:pPr>
                <a:defRPr/>
              </a:pPr>
              <a:t>‹#›</a:t>
            </a:fld>
            <a:endParaRPr lang="en-US"/>
          </a:p>
        </p:txBody>
      </p:sp>
    </p:spTree>
    <p:extLst>
      <p:ext uri="{BB962C8B-B14F-4D97-AF65-F5344CB8AC3E}">
        <p14:creationId xmlns:p14="http://schemas.microsoft.com/office/powerpoint/2010/main" val="89216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C9B328-1727-7641-89FC-BB65748EE1F3}" type="datetime1">
              <a:rPr lang="en-US"/>
              <a:pPr>
                <a:defRPr/>
              </a:pPr>
              <a:t>5/24/2018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F465B3-9455-6D47-98C8-2C13294E0E03}" type="slidenum">
              <a:rPr lang="en-US"/>
              <a:pPr>
                <a:defRPr/>
              </a:pPr>
              <a:t>‹#›</a:t>
            </a:fld>
            <a:endParaRPr lang="en-US"/>
          </a:p>
        </p:txBody>
      </p:sp>
    </p:spTree>
    <p:extLst>
      <p:ext uri="{BB962C8B-B14F-4D97-AF65-F5344CB8AC3E}">
        <p14:creationId xmlns:p14="http://schemas.microsoft.com/office/powerpoint/2010/main" val="33450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E50F6E-BC90-EA4F-B5BE-8A8F1CF24F88}" type="datetime1">
              <a:rPr lang="en-US"/>
              <a:pPr>
                <a:defRPr/>
              </a:pPr>
              <a:t>5/24/2018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F3D998-EDAE-5E49-9A75-CBE76740F043}" type="slidenum">
              <a:rPr lang="en-US"/>
              <a:pPr>
                <a:defRPr/>
              </a:pPr>
              <a:t>‹#›</a:t>
            </a:fld>
            <a:endParaRPr lang="en-US"/>
          </a:p>
        </p:txBody>
      </p:sp>
    </p:spTree>
    <p:extLst>
      <p:ext uri="{BB962C8B-B14F-4D97-AF65-F5344CB8AC3E}">
        <p14:creationId xmlns:p14="http://schemas.microsoft.com/office/powerpoint/2010/main" val="84784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8FDEE1-C723-6043-9989-3160FCA608AE}" type="datetime1">
              <a:rPr lang="en-US"/>
              <a:pPr>
                <a:defRPr/>
              </a:pPr>
              <a:t>5/24/2018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7F821E-CA4B-BF4B-9BCA-8DB9A8DE1ADC}" type="slidenum">
              <a:rPr lang="en-US"/>
              <a:pPr>
                <a:defRPr/>
              </a:pPr>
              <a:t>‹#›</a:t>
            </a:fld>
            <a:endParaRPr lang="en-US"/>
          </a:p>
        </p:txBody>
      </p:sp>
    </p:spTree>
    <p:extLst>
      <p:ext uri="{BB962C8B-B14F-4D97-AF65-F5344CB8AC3E}">
        <p14:creationId xmlns:p14="http://schemas.microsoft.com/office/powerpoint/2010/main" val="248619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0E0FF79-60C3-D14C-AB5C-77D05D26439D}" type="datetime1">
              <a:rPr lang="en-US"/>
              <a:pPr>
                <a:defRPr/>
              </a:pPr>
              <a:t>5/24/2018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8ACC333F-0F1F-FB49-ABB2-B982FFF264A2}" type="slidenum">
              <a:rPr lang="en-US"/>
              <a:pPr>
                <a:defRPr/>
              </a:pPr>
              <a:t>‹#›</a:t>
            </a:fld>
            <a:endParaRPr lang="en-US"/>
          </a:p>
        </p:txBody>
      </p:sp>
      <p:sp>
        <p:nvSpPr>
          <p:cNvPr id="7" name="Rectangle 6"/>
          <p:cNvSpPr/>
          <p:nvPr/>
        </p:nvSpPr>
        <p:spPr>
          <a:xfrm>
            <a:off x="0" y="6194425"/>
            <a:ext cx="6361113" cy="671513"/>
          </a:xfrm>
          <a:prstGeom prst="rect">
            <a:avLst/>
          </a:prstGeom>
          <a:solidFill>
            <a:srgbClr val="2F842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361113" y="6194425"/>
            <a:ext cx="2782887" cy="66357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3" name="Picture 8" descr="ecomaine_2-clr_no-tag.fw.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91075" y="6038850"/>
            <a:ext cx="391795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Date Placeholder 3"/>
          <p:cNvSpPr txBox="1">
            <a:spLocks/>
          </p:cNvSpPr>
          <p:nvPr/>
        </p:nvSpPr>
        <p:spPr>
          <a:xfrm>
            <a:off x="1158875" y="6418263"/>
            <a:ext cx="2133600" cy="365125"/>
          </a:xfrm>
          <a:prstGeom prst="rect">
            <a:avLst/>
          </a:prstGeom>
        </p:spPr>
        <p:txBody>
          <a:bodyPr/>
          <a:lstStyle>
            <a:defPPr>
              <a:defRPr lang="en-US"/>
            </a:defPPr>
            <a:lvl1pPr algn="l" defTabSz="457200" rtl="0" fontAlgn="base">
              <a:spcBef>
                <a:spcPct val="0"/>
              </a:spcBef>
              <a:spcAft>
                <a:spcPct val="0"/>
              </a:spcAft>
              <a:defRPr sz="1600" b="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a:defRPr/>
            </a:pPr>
            <a:r>
              <a:rPr lang="en-US" dirty="0" smtClean="0"/>
              <a:t>ecomaine.org</a:t>
            </a:r>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fontAlgn="base" hangingPunct="1">
        <a:spcBef>
          <a:spcPct val="0"/>
        </a:spcBef>
        <a:spcAft>
          <a:spcPct val="0"/>
        </a:spcAft>
        <a:defRPr sz="4400"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4711.JPG"/>
          <p:cNvPicPr>
            <a:picLocks noChangeAspect="1"/>
          </p:cNvPicPr>
          <p:nvPr/>
        </p:nvPicPr>
        <p:blipFill rotWithShape="1">
          <a:blip r:embed="rId2">
            <a:extLst>
              <a:ext uri="{28A0092B-C50C-407E-A947-70E740481C1C}">
                <a14:useLocalDpi xmlns:a14="http://schemas.microsoft.com/office/drawing/2010/main" val="0"/>
              </a:ext>
            </a:extLst>
          </a:blip>
          <a:srcRect l="4066" t="19615" r="20444" b="12425"/>
          <a:stretch/>
        </p:blipFill>
        <p:spPr>
          <a:xfrm>
            <a:off x="-24790" y="0"/>
            <a:ext cx="9178950" cy="6197600"/>
          </a:xfrm>
          <a:prstGeom prst="rect">
            <a:avLst/>
          </a:prstGeom>
        </p:spPr>
      </p:pic>
      <p:sp>
        <p:nvSpPr>
          <p:cNvPr id="2" name="Title 1"/>
          <p:cNvSpPr>
            <a:spLocks noGrp="1"/>
          </p:cNvSpPr>
          <p:nvPr>
            <p:ph type="ctrTitle"/>
          </p:nvPr>
        </p:nvSpPr>
        <p:spPr>
          <a:xfrm>
            <a:off x="873760" y="278129"/>
            <a:ext cx="7772400" cy="1470025"/>
          </a:xfrm>
        </p:spPr>
        <p:txBody>
          <a:bodyPr/>
          <a:lstStyle/>
          <a:p>
            <a:r>
              <a:rPr lang="en-US" b="1" dirty="0" smtClean="0">
                <a:solidFill>
                  <a:srgbClr val="FFFFFF"/>
                </a:solidFill>
              </a:rPr>
              <a:t>Recycled Paper Markets: From Boom to Bust</a:t>
            </a:r>
            <a:endParaRPr lang="en-US" b="1" dirty="0">
              <a:solidFill>
                <a:srgbClr val="FFFFFF"/>
              </a:solidFill>
            </a:endParaRPr>
          </a:p>
        </p:txBody>
      </p:sp>
      <p:sp>
        <p:nvSpPr>
          <p:cNvPr id="4" name="Slide Number Placeholder 3"/>
          <p:cNvSpPr>
            <a:spLocks noGrp="1"/>
          </p:cNvSpPr>
          <p:nvPr>
            <p:ph type="sldNum" sz="quarter" idx="10"/>
          </p:nvPr>
        </p:nvSpPr>
        <p:spPr/>
        <p:txBody>
          <a:bodyPr/>
          <a:lstStyle/>
          <a:p>
            <a:pPr>
              <a:defRPr/>
            </a:pPr>
            <a:fld id="{01CE52F6-AAAB-1940-8699-B8B6A947E44A}" type="slidenum">
              <a:rPr lang="en-US" smtClean="0"/>
              <a:pPr>
                <a:defRPr/>
              </a:pPr>
              <a:t>1</a:t>
            </a:fld>
            <a:endParaRPr lang="en-US" dirty="0"/>
          </a:p>
        </p:txBody>
      </p:sp>
      <p:cxnSp>
        <p:nvCxnSpPr>
          <p:cNvPr id="9" name="Straight Connector 8"/>
          <p:cNvCxnSpPr/>
          <p:nvPr/>
        </p:nvCxnSpPr>
        <p:spPr>
          <a:xfrm>
            <a:off x="2153920" y="2001520"/>
            <a:ext cx="5567680" cy="3048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5161617"/>
            <a:ext cx="9144000" cy="1015663"/>
          </a:xfrm>
          <a:prstGeom prst="rect">
            <a:avLst/>
          </a:prstGeom>
          <a:solidFill>
            <a:schemeClr val="bg1">
              <a:lumMod val="85000"/>
              <a:alpha val="55000"/>
            </a:schemeClr>
          </a:solidFill>
        </p:spPr>
        <p:txBody>
          <a:bodyPr wrap="square" rtlCol="0">
            <a:spAutoFit/>
          </a:bodyPr>
          <a:lstStyle/>
          <a:p>
            <a:pPr algn="r"/>
            <a:endParaRPr lang="en-US" sz="2400" b="1" dirty="0" smtClean="0"/>
          </a:p>
          <a:p>
            <a:pPr algn="r"/>
            <a:r>
              <a:rPr lang="en-US" b="1" dirty="0" smtClean="0"/>
              <a:t>Kevin Roche</a:t>
            </a:r>
          </a:p>
          <a:p>
            <a:pPr algn="r"/>
            <a:r>
              <a:rPr lang="en-US" b="1" dirty="0" err="1" smtClean="0"/>
              <a:t>ecomaine</a:t>
            </a:r>
            <a:endParaRPr lang="en-US" b="1" dirty="0"/>
          </a:p>
        </p:txBody>
      </p:sp>
    </p:spTree>
    <p:extLst>
      <p:ext uri="{BB962C8B-B14F-4D97-AF65-F5344CB8AC3E}">
        <p14:creationId xmlns:p14="http://schemas.microsoft.com/office/powerpoint/2010/main" val="1352077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6413"/>
            <a:ext cx="4038600" cy="4381684"/>
          </a:xfrm>
        </p:spPr>
        <p:txBody>
          <a:bodyPr>
            <a:normAutofit fontScale="70000" lnSpcReduction="20000"/>
          </a:bodyPr>
          <a:lstStyle/>
          <a:p>
            <a:pPr marL="0" indent="0">
              <a:buNone/>
            </a:pPr>
            <a:r>
              <a:rPr lang="en-US" b="1" dirty="0" smtClean="0">
                <a:latin typeface="Rockwell"/>
                <a:cs typeface="Rockwell"/>
              </a:rPr>
              <a:t>Facilities:</a:t>
            </a:r>
          </a:p>
          <a:p>
            <a:pPr marL="0" indent="0">
              <a:buNone/>
            </a:pPr>
            <a:endParaRPr lang="en-US" b="1" dirty="0" smtClean="0">
              <a:latin typeface="Rockwell"/>
              <a:cs typeface="Rockwell"/>
            </a:endParaRPr>
          </a:p>
          <a:p>
            <a:pPr>
              <a:buFont typeface="+mj-lt"/>
              <a:buAutoNum type="arabicPeriod"/>
            </a:pPr>
            <a:r>
              <a:rPr lang="en-US" sz="1800" b="1" dirty="0" smtClean="0">
                <a:latin typeface="Rockwell"/>
                <a:cs typeface="Rockwell"/>
              </a:rPr>
              <a:t>Single-Sort Recycling</a:t>
            </a:r>
          </a:p>
          <a:p>
            <a:pPr>
              <a:buFont typeface="+mj-lt"/>
              <a:buAutoNum type="arabicPeriod"/>
            </a:pPr>
            <a:endParaRPr lang="en-US" sz="1800" b="1" dirty="0">
              <a:latin typeface="Rockwell"/>
              <a:cs typeface="Rockwell"/>
            </a:endParaRPr>
          </a:p>
          <a:p>
            <a:pPr>
              <a:buFont typeface="+mj-lt"/>
              <a:buAutoNum type="arabicPeriod"/>
            </a:pPr>
            <a:r>
              <a:rPr lang="en-US" sz="1800" b="1" dirty="0" smtClean="0">
                <a:latin typeface="Rockwell"/>
                <a:cs typeface="Rockwell"/>
              </a:rPr>
              <a:t>Food Waste Recovery</a:t>
            </a:r>
          </a:p>
          <a:p>
            <a:pPr marL="0" indent="0">
              <a:buNone/>
            </a:pPr>
            <a:endParaRPr lang="en-US" sz="1800" b="1" dirty="0" smtClean="0">
              <a:latin typeface="Rockwell"/>
              <a:cs typeface="Rockwell"/>
            </a:endParaRPr>
          </a:p>
          <a:p>
            <a:pPr marL="0" indent="0">
              <a:buNone/>
            </a:pPr>
            <a:r>
              <a:rPr lang="en-US" sz="1800" b="1" dirty="0" smtClean="0">
                <a:latin typeface="Rockwell"/>
                <a:cs typeface="Rockwell"/>
              </a:rPr>
              <a:t>3.	Waste-To-Energy</a:t>
            </a:r>
          </a:p>
          <a:p>
            <a:pPr marL="0" indent="0">
              <a:buNone/>
            </a:pPr>
            <a:endParaRPr lang="en-US" sz="1800" b="1" dirty="0" smtClean="0">
              <a:latin typeface="Rockwell"/>
              <a:cs typeface="Rockwell"/>
            </a:endParaRPr>
          </a:p>
          <a:p>
            <a:pPr marL="0" indent="0">
              <a:buNone/>
            </a:pPr>
            <a:r>
              <a:rPr lang="en-US" sz="1800" b="1" dirty="0" smtClean="0">
                <a:latin typeface="Rockwell"/>
                <a:cs typeface="Rockwell"/>
              </a:rPr>
              <a:t>4.	</a:t>
            </a:r>
            <a:r>
              <a:rPr lang="en-US" sz="1800" b="1" dirty="0" err="1" smtClean="0">
                <a:latin typeface="Rockwell"/>
                <a:cs typeface="Rockwell"/>
              </a:rPr>
              <a:t>Ashfill</a:t>
            </a:r>
            <a:r>
              <a:rPr lang="en-US" sz="1800" b="1" dirty="0" smtClean="0">
                <a:latin typeface="Rockwell"/>
                <a:cs typeface="Rockwell"/>
              </a:rPr>
              <a:t> – Landfill</a:t>
            </a:r>
          </a:p>
          <a:p>
            <a:pPr marL="0" indent="0">
              <a:buNone/>
            </a:pPr>
            <a:endParaRPr lang="en-US" sz="1800" b="1" dirty="0" smtClean="0">
              <a:latin typeface="Rockwell"/>
              <a:cs typeface="Rockwell"/>
            </a:endParaRPr>
          </a:p>
          <a:p>
            <a:pPr>
              <a:buFont typeface="+mj-lt"/>
              <a:buAutoNum type="arabicPeriod"/>
            </a:pPr>
            <a:endParaRPr lang="en-US" sz="1800" b="1" dirty="0">
              <a:latin typeface="Rockwell"/>
              <a:cs typeface="Rockwell"/>
            </a:endParaRPr>
          </a:p>
          <a:p>
            <a:pPr marL="0" indent="0">
              <a:buNone/>
            </a:pPr>
            <a:r>
              <a:rPr lang="en-US" sz="3000" b="1" dirty="0" smtClean="0">
                <a:latin typeface="Rockwell"/>
                <a:cs typeface="Rockwell"/>
              </a:rPr>
              <a:t>Outreach Programs:</a:t>
            </a:r>
          </a:p>
          <a:p>
            <a:pPr marL="0" indent="0">
              <a:buNone/>
            </a:pPr>
            <a:endParaRPr lang="en-US" sz="1800" b="1" dirty="0">
              <a:latin typeface="Rockwell"/>
              <a:cs typeface="Rockwell"/>
            </a:endParaRPr>
          </a:p>
          <a:p>
            <a:r>
              <a:rPr lang="en-US" sz="1800" b="1" dirty="0" smtClean="0">
                <a:latin typeface="Rockwell"/>
                <a:cs typeface="Rockwell"/>
              </a:rPr>
              <a:t>Tours and Open House</a:t>
            </a:r>
          </a:p>
          <a:p>
            <a:r>
              <a:rPr lang="en-US" sz="1800" b="1" dirty="0" smtClean="0">
                <a:latin typeface="Rockwell"/>
                <a:cs typeface="Rockwell"/>
              </a:rPr>
              <a:t>School Presentations</a:t>
            </a:r>
          </a:p>
          <a:p>
            <a:r>
              <a:rPr lang="en-US" sz="1800" b="1" dirty="0" smtClean="0">
                <a:latin typeface="Rockwell"/>
                <a:cs typeface="Rockwell"/>
              </a:rPr>
              <a:t>School Recycling Grants</a:t>
            </a:r>
          </a:p>
          <a:p>
            <a:r>
              <a:rPr lang="en-US" sz="1800" b="1" dirty="0" smtClean="0">
                <a:latin typeface="Rockwell"/>
                <a:cs typeface="Rockwell"/>
              </a:rPr>
              <a:t>Eco-Excellence Awards</a:t>
            </a:r>
          </a:p>
          <a:p>
            <a:r>
              <a:rPr lang="en-US" sz="1800" b="1" dirty="0" smtClean="0">
                <a:latin typeface="Rockwell"/>
                <a:cs typeface="Rockwell"/>
              </a:rPr>
              <a:t>Fairs, Festivals, and Events</a:t>
            </a:r>
          </a:p>
          <a:p>
            <a:r>
              <a:rPr lang="en-US" sz="1800" b="1" dirty="0" smtClean="0">
                <a:latin typeface="Rockwell"/>
                <a:cs typeface="Rockwell"/>
              </a:rPr>
              <a:t>TV, Radio, and Print</a:t>
            </a:r>
          </a:p>
          <a:p>
            <a:r>
              <a:rPr lang="en-US" sz="1800" b="1" dirty="0" smtClean="0">
                <a:latin typeface="Rockwell"/>
                <a:cs typeface="Rockwell"/>
              </a:rPr>
              <a:t>Social Media </a:t>
            </a:r>
          </a:p>
        </p:txBody>
      </p:sp>
      <p:pic>
        <p:nvPicPr>
          <p:cNvPr id="5" name="Content Placeholder 4" descr="EcoMaine_Facility_02 1.jpg"/>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4976632" y="1600200"/>
            <a:ext cx="3710168" cy="4157897"/>
          </a:xfrm>
        </p:spPr>
      </p:pic>
      <p:sp>
        <p:nvSpPr>
          <p:cNvPr id="2" name="Slide Number Placeholder 1"/>
          <p:cNvSpPr>
            <a:spLocks noGrp="1"/>
          </p:cNvSpPr>
          <p:nvPr>
            <p:ph type="sldNum" sz="quarter" idx="12"/>
          </p:nvPr>
        </p:nvSpPr>
        <p:spPr/>
        <p:txBody>
          <a:bodyPr/>
          <a:lstStyle/>
          <a:p>
            <a:fld id="{52303379-EA5D-664C-AEBB-78F943326E91}" type="slidenum">
              <a:rPr lang="en-US" smtClean="0"/>
              <a:t>10</a:t>
            </a:fld>
            <a:endParaRPr lang="en-US" dirty="0"/>
          </a:p>
        </p:txBody>
      </p:sp>
      <p:sp>
        <p:nvSpPr>
          <p:cNvPr id="4" name="TextBox 3"/>
          <p:cNvSpPr txBox="1"/>
          <p:nvPr/>
        </p:nvSpPr>
        <p:spPr>
          <a:xfrm>
            <a:off x="365760" y="215153"/>
            <a:ext cx="7723991" cy="707886"/>
          </a:xfrm>
          <a:prstGeom prst="rect">
            <a:avLst/>
          </a:prstGeom>
          <a:noFill/>
        </p:spPr>
        <p:txBody>
          <a:bodyPr wrap="square" rtlCol="0">
            <a:spAutoFit/>
          </a:bodyPr>
          <a:lstStyle/>
          <a:p>
            <a:r>
              <a:rPr lang="en-US" sz="4000" dirty="0" smtClean="0"/>
              <a:t>The </a:t>
            </a:r>
            <a:r>
              <a:rPr lang="en-US" sz="4000" dirty="0" err="1" smtClean="0"/>
              <a:t>ecomaine</a:t>
            </a:r>
            <a:r>
              <a:rPr lang="en-US" sz="4000" dirty="0" smtClean="0"/>
              <a:t> Facilities &amp; Programs</a:t>
            </a:r>
            <a:endParaRPr lang="en-US" sz="4000" dirty="0"/>
          </a:p>
        </p:txBody>
      </p:sp>
    </p:spTree>
    <p:extLst>
      <p:ext uri="{BB962C8B-B14F-4D97-AF65-F5344CB8AC3E}">
        <p14:creationId xmlns:p14="http://schemas.microsoft.com/office/powerpoint/2010/main" val="207836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 calcmode="lin" valueType="num">
                                      <p:cBhvr additive="base">
                                        <p:cTn id="4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 calcmode="lin" valueType="num">
                                      <p:cBhvr additive="base">
                                        <p:cTn id="4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 calcmode="lin" valueType="num">
                                      <p:cBhvr additive="base">
                                        <p:cTn id="5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 calcmode="lin" valueType="num">
                                      <p:cBhvr additive="base">
                                        <p:cTn id="61"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 calcmode="lin" valueType="num">
                                      <p:cBhvr additive="base">
                                        <p:cTn id="67"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anim calcmode="lin" valueType="num">
                                      <p:cBhvr additive="base">
                                        <p:cTn id="73"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28" y="118334"/>
            <a:ext cx="8295510" cy="826310"/>
          </a:xfrm>
        </p:spPr>
        <p:txBody>
          <a:bodyPr>
            <a:normAutofit/>
          </a:bodyPr>
          <a:lstStyle/>
          <a:p>
            <a:r>
              <a:rPr lang="en-US" sz="2100" b="1" dirty="0"/>
              <a:t>ecomaine</a:t>
            </a:r>
            <a:r>
              <a:rPr lang="en-US" sz="2100" dirty="0"/>
              <a:t> member Communities</a:t>
            </a:r>
          </a:p>
        </p:txBody>
      </p:sp>
      <p:sp>
        <p:nvSpPr>
          <p:cNvPr id="3" name="Content Placeholder 2"/>
          <p:cNvSpPr>
            <a:spLocks noGrp="1"/>
          </p:cNvSpPr>
          <p:nvPr>
            <p:ph idx="1"/>
          </p:nvPr>
        </p:nvSpPr>
        <p:spPr>
          <a:xfrm>
            <a:off x="5196840" y="1775461"/>
            <a:ext cx="2619614" cy="3394472"/>
          </a:xfrm>
        </p:spPr>
        <p:txBody>
          <a:bodyPr/>
          <a:lstStyle/>
          <a:p>
            <a:pPr marL="0" indent="0" algn="ctr">
              <a:buNone/>
            </a:pPr>
            <a:endParaRPr lang="en-US"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11</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032734" y="753034"/>
            <a:ext cx="7476565" cy="6104965"/>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7594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58061"/>
            <a:ext cx="8768080" cy="902386"/>
          </a:xfrm>
        </p:spPr>
        <p:txBody>
          <a:bodyPr/>
          <a:lstStyle/>
          <a:p>
            <a:r>
              <a:rPr lang="en-US" dirty="0" smtClean="0"/>
              <a:t>Markets Crash for Recyclables</a:t>
            </a:r>
            <a:endParaRPr lang="en-US"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12</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6904268"/>
              </p:ext>
            </p:extLst>
          </p:nvPr>
        </p:nvGraphicFramePr>
        <p:xfrm>
          <a:off x="365760" y="960447"/>
          <a:ext cx="8532178" cy="4922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3465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Waiting for Orders, Trucks, and Containers to Show Up</a:t>
            </a:r>
            <a:endParaRPr lang="en-US" dirty="0"/>
          </a:p>
        </p:txBody>
      </p:sp>
      <p:sp>
        <p:nvSpPr>
          <p:cNvPr id="3" name="Slide Number Placeholder 2"/>
          <p:cNvSpPr>
            <a:spLocks noGrp="1"/>
          </p:cNvSpPr>
          <p:nvPr>
            <p:ph type="sldNum" sz="quarter" idx="12"/>
          </p:nvPr>
        </p:nvSpPr>
        <p:spPr/>
        <p:txBody>
          <a:bodyPr/>
          <a:lstStyle/>
          <a:p>
            <a:pPr>
              <a:defRPr/>
            </a:pPr>
            <a:fld id="{42A1899B-1AA3-224E-98A8-59BC215714A5}" type="slidenum">
              <a:rPr lang="en-US" smtClean="0"/>
              <a:pPr>
                <a:defRPr/>
              </a:pPr>
              <a:t>13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93" y="1955520"/>
            <a:ext cx="4632014" cy="39719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468503"/>
            <a:ext cx="4572000" cy="3429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601" y="4173967"/>
            <a:ext cx="2646493" cy="1984870"/>
          </a:xfrm>
          <a:prstGeom prst="rect">
            <a:avLst/>
          </a:prstGeom>
        </p:spPr>
      </p:pic>
    </p:spTree>
    <p:extLst>
      <p:ext uri="{BB962C8B-B14F-4D97-AF65-F5344CB8AC3E}">
        <p14:creationId xmlns:p14="http://schemas.microsoft.com/office/powerpoint/2010/main" val="1859229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Why?</a:t>
            </a:r>
            <a:endParaRPr lang="en-US" dirty="0"/>
          </a:p>
        </p:txBody>
      </p:sp>
      <p:sp>
        <p:nvSpPr>
          <p:cNvPr id="3" name="Content Placeholder 2"/>
          <p:cNvSpPr>
            <a:spLocks noGrp="1"/>
          </p:cNvSpPr>
          <p:nvPr>
            <p:ph idx="1"/>
          </p:nvPr>
        </p:nvSpPr>
        <p:spPr>
          <a:xfrm>
            <a:off x="457199" y="1075766"/>
            <a:ext cx="8342555" cy="5050398"/>
          </a:xfrm>
        </p:spPr>
        <p:txBody>
          <a:bodyPr/>
          <a:lstStyle/>
          <a:p>
            <a:r>
              <a:rPr lang="en-US" sz="2800" b="1" u="sng" dirty="0" smtClean="0"/>
              <a:t>Supply &amp; Demand: </a:t>
            </a:r>
            <a:r>
              <a:rPr lang="en-US" sz="2800" dirty="0" smtClean="0"/>
              <a:t>China’s ban on imports has </a:t>
            </a:r>
            <a:r>
              <a:rPr lang="en-US" sz="2800" dirty="0"/>
              <a:t>left </a:t>
            </a:r>
            <a:r>
              <a:rPr lang="en-US" sz="2800" dirty="0" smtClean="0"/>
              <a:t>the market out </a:t>
            </a:r>
            <a:r>
              <a:rPr lang="en-US" sz="2800" dirty="0"/>
              <a:t>of </a:t>
            </a:r>
            <a:r>
              <a:rPr lang="en-US" sz="2800" dirty="0" smtClean="0"/>
              <a:t>balance</a:t>
            </a:r>
          </a:p>
          <a:p>
            <a:pPr marL="0" indent="0">
              <a:buNone/>
            </a:pPr>
            <a:endParaRPr lang="en-US" sz="2800" dirty="0"/>
          </a:p>
          <a:p>
            <a:r>
              <a:rPr lang="en-US" sz="2800" b="1" u="sng" dirty="0" smtClean="0"/>
              <a:t>Newspapers:</a:t>
            </a:r>
            <a:r>
              <a:rPr lang="en-US" sz="2800" dirty="0" smtClean="0"/>
              <a:t> They’ve disappeared </a:t>
            </a:r>
            <a:r>
              <a:rPr lang="en-US" sz="2800" dirty="0" smtClean="0"/>
              <a:t>leaving behind a much different grade of paper</a:t>
            </a:r>
          </a:p>
          <a:p>
            <a:pPr marL="0" indent="0">
              <a:buNone/>
            </a:pPr>
            <a:endParaRPr lang="en-US" sz="2800" dirty="0" smtClean="0"/>
          </a:p>
          <a:p>
            <a:pPr marL="0" indent="0">
              <a:buNone/>
            </a:pPr>
            <a:endParaRPr lang="en-US" sz="2800" dirty="0" smtClean="0"/>
          </a:p>
          <a:p>
            <a:pPr marL="0" indent="0">
              <a:buNone/>
            </a:pPr>
            <a:endParaRPr lang="en-US" sz="2800" b="1" u="sng" dirty="0" smtClean="0">
              <a:solidFill>
                <a:srgbClr val="C00000"/>
              </a:solidFill>
            </a:endParaRPr>
          </a:p>
          <a:p>
            <a:r>
              <a:rPr lang="en-US" sz="2800" b="1" u="sng" dirty="0" smtClean="0">
                <a:solidFill>
                  <a:srgbClr val="C00000"/>
                </a:solidFill>
              </a:rPr>
              <a:t>Contamination:</a:t>
            </a:r>
            <a:r>
              <a:rPr lang="en-US" sz="2800" dirty="0" smtClean="0"/>
              <a:t> (trash mixed in recyclables) = No Tolerance</a:t>
            </a:r>
            <a:endParaRPr lang="en-US" sz="2800"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14</a:t>
            </a:fld>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14861" y="3407327"/>
            <a:ext cx="2183803" cy="1409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236" y="3564921"/>
            <a:ext cx="1905265" cy="1094514"/>
          </a:xfrm>
          <a:prstGeom prst="rect">
            <a:avLst/>
          </a:prstGeom>
        </p:spPr>
      </p:pic>
      <p:sp>
        <p:nvSpPr>
          <p:cNvPr id="7" name="Right Arrow 6"/>
          <p:cNvSpPr/>
          <p:nvPr/>
        </p:nvSpPr>
        <p:spPr>
          <a:xfrm>
            <a:off x="4294773" y="3869862"/>
            <a:ext cx="742279"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 name="Picture 7" descr="&lt;strong&gt;Chinese&lt;/strong&gt; &lt;strong&gt;Flag&lt;/strong&gt; - Tian An Men Sq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138" y="1506070"/>
            <a:ext cx="1208872" cy="9066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276" y="5411097"/>
            <a:ext cx="3621742" cy="1446904"/>
          </a:xfrm>
          <a:prstGeom prst="rect">
            <a:avLst/>
          </a:prstGeom>
        </p:spPr>
      </p:pic>
    </p:spTree>
    <p:extLst>
      <p:ext uri="{BB962C8B-B14F-4D97-AF65-F5344CB8AC3E}">
        <p14:creationId xmlns:p14="http://schemas.microsoft.com/office/powerpoint/2010/main" val="323277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92" y="58061"/>
            <a:ext cx="8557708" cy="902386"/>
          </a:xfrm>
        </p:spPr>
        <p:txBody>
          <a:bodyPr/>
          <a:lstStyle/>
          <a:p>
            <a:r>
              <a:rPr lang="en-US" sz="3200" dirty="0" smtClean="0"/>
              <a:t>The Transition from Maine Markets to China</a:t>
            </a:r>
            <a:endParaRPr lang="en-US" sz="3200" dirty="0"/>
          </a:p>
        </p:txBody>
      </p:sp>
      <p:pic>
        <p:nvPicPr>
          <p:cNvPr id="5" name="Content Placeholder 4" descr="Vermont – Wikipedi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31742"/>
            <a:ext cx="3129758" cy="4729672"/>
          </a:xfrm>
        </p:spPr>
      </p:pic>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15</a:t>
            </a:fld>
            <a:endParaRPr lang="en-US" dirty="0"/>
          </a:p>
        </p:txBody>
      </p:sp>
      <p:pic>
        <p:nvPicPr>
          <p:cNvPr id="6" name="Picture 5" descr="HowingtonWorld - Medieval &lt;strong&gt;China&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363" y="1801023"/>
            <a:ext cx="4600575" cy="3714750"/>
          </a:xfrm>
          <a:prstGeom prst="rect">
            <a:avLst/>
          </a:prstGeom>
        </p:spPr>
      </p:pic>
      <p:sp>
        <p:nvSpPr>
          <p:cNvPr id="7" name="Right Arrow 6"/>
          <p:cNvSpPr/>
          <p:nvPr/>
        </p:nvSpPr>
        <p:spPr>
          <a:xfrm>
            <a:off x="3366895" y="3496578"/>
            <a:ext cx="1150531" cy="88212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61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30000"/>
          </a:blip>
          <a:stretch>
            <a:fillRect/>
          </a:stretch>
        </p:blipFill>
        <p:spPr>
          <a:xfrm>
            <a:off x="4597124" y="1412381"/>
            <a:ext cx="45719" cy="45719"/>
          </a:xfrm>
          <a:prstGeom prst="rect">
            <a:avLst/>
          </a:prstGeom>
        </p:spPr>
      </p:pic>
      <p:sp>
        <p:nvSpPr>
          <p:cNvPr id="2" name="Title 1"/>
          <p:cNvSpPr>
            <a:spLocks noGrp="1"/>
          </p:cNvSpPr>
          <p:nvPr>
            <p:ph type="title"/>
          </p:nvPr>
        </p:nvSpPr>
        <p:spPr/>
        <p:txBody>
          <a:bodyPr/>
          <a:lstStyle/>
          <a:p>
            <a:r>
              <a:rPr lang="en-US" sz="3600" dirty="0" smtClean="0"/>
              <a:t>National Sword – Ban on Scrap Imports</a:t>
            </a:r>
            <a:endParaRPr lang="en-US" sz="3600" dirty="0"/>
          </a:p>
        </p:txBody>
      </p:sp>
      <p:pic>
        <p:nvPicPr>
          <p:cNvPr id="5" name="Content Placeholder 4"/>
          <p:cNvPicPr>
            <a:picLocks noGrp="1" noChangeAspect="1"/>
          </p:cNvPicPr>
          <p:nvPr>
            <p:ph idx="1"/>
          </p:nvPr>
        </p:nvPicPr>
        <p:blipFill>
          <a:blip r:embed="rId4"/>
          <a:srcRect l="300" r="300"/>
          <a:stretch>
            <a:fillRect/>
          </a:stretch>
        </p:blipFill>
        <p:spPr>
          <a:xfrm>
            <a:off x="4597124" y="1914862"/>
            <a:ext cx="4486316" cy="2700170"/>
          </a:xfrm>
        </p:spPr>
      </p:pic>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16</a:t>
            </a:fld>
            <a:endParaRPr lang="en-US" dirty="0"/>
          </a:p>
        </p:txBody>
      </p:sp>
      <p:sp>
        <p:nvSpPr>
          <p:cNvPr id="8" name="TextBox 7"/>
          <p:cNvSpPr txBox="1"/>
          <p:nvPr/>
        </p:nvSpPr>
        <p:spPr>
          <a:xfrm>
            <a:off x="279699" y="1818043"/>
            <a:ext cx="4109421" cy="3323987"/>
          </a:xfrm>
          <a:prstGeom prst="rect">
            <a:avLst/>
          </a:prstGeom>
          <a:noFill/>
        </p:spPr>
        <p:txBody>
          <a:bodyPr wrap="square" rtlCol="0">
            <a:spAutoFit/>
          </a:bodyPr>
          <a:lstStyle/>
          <a:p>
            <a:pPr algn="ctr"/>
            <a:r>
              <a:rPr lang="en-US" sz="2400" b="1" dirty="0" smtClean="0"/>
              <a:t>“</a:t>
            </a:r>
            <a:r>
              <a:rPr lang="en-US" sz="2400" b="1" dirty="0"/>
              <a:t>It may (the ban) result in chaos in </a:t>
            </a:r>
            <a:r>
              <a:rPr lang="en-US" sz="2400" b="1" dirty="0" smtClean="0"/>
              <a:t>society … some </a:t>
            </a:r>
            <a:r>
              <a:rPr lang="en-US" sz="2400" b="1" dirty="0"/>
              <a:t>voices that have been critical </a:t>
            </a:r>
            <a:r>
              <a:rPr lang="en-US" sz="2400" b="1" dirty="0" smtClean="0"/>
              <a:t>of </a:t>
            </a:r>
            <a:r>
              <a:rPr lang="en-US" sz="2400" b="1" dirty="0"/>
              <a:t>the Chinese policies are downplaying their own culpability or responsibility </a:t>
            </a:r>
            <a:r>
              <a:rPr lang="en-US" sz="2400" b="1" dirty="0" smtClean="0"/>
              <a:t>to </a:t>
            </a:r>
            <a:r>
              <a:rPr lang="en-US" sz="2400" b="1" dirty="0"/>
              <a:t>adjust </a:t>
            </a:r>
            <a:r>
              <a:rPr lang="en-US" sz="2400" b="1" dirty="0" smtClean="0"/>
              <a:t>accordingly.”</a:t>
            </a:r>
          </a:p>
          <a:p>
            <a:pPr algn="ctr"/>
            <a:r>
              <a:rPr lang="en-US" sz="1400" dirty="0" smtClean="0"/>
              <a:t>Li </a:t>
            </a:r>
            <a:r>
              <a:rPr lang="en-US" sz="1400" dirty="0" err="1"/>
              <a:t>Ganjie</a:t>
            </a:r>
            <a:r>
              <a:rPr lang="en-US" sz="1400" dirty="0"/>
              <a:t> </a:t>
            </a:r>
            <a:endParaRPr lang="en-US" sz="1400" dirty="0" smtClean="0"/>
          </a:p>
          <a:p>
            <a:pPr algn="ctr"/>
            <a:r>
              <a:rPr lang="en-US" sz="1400" dirty="0" smtClean="0"/>
              <a:t>China’s Minister of Environmental Protection</a:t>
            </a:r>
          </a:p>
          <a:p>
            <a:pPr algn="ctr"/>
            <a:r>
              <a:rPr lang="en-US" sz="1400" dirty="0" smtClean="0"/>
              <a:t>March 17, 2018</a:t>
            </a:r>
          </a:p>
        </p:txBody>
      </p:sp>
      <p:sp>
        <p:nvSpPr>
          <p:cNvPr id="11" name="TextBox 10"/>
          <p:cNvSpPr txBox="1"/>
          <p:nvPr/>
        </p:nvSpPr>
        <p:spPr>
          <a:xfrm>
            <a:off x="6794504" y="5469809"/>
            <a:ext cx="2161544" cy="276999"/>
          </a:xfrm>
          <a:prstGeom prst="rect">
            <a:avLst/>
          </a:prstGeom>
          <a:noFill/>
        </p:spPr>
        <p:txBody>
          <a:bodyPr wrap="none" rtlCol="0">
            <a:spAutoFit/>
          </a:bodyPr>
          <a:lstStyle/>
          <a:p>
            <a:pPr algn="r"/>
            <a:r>
              <a:rPr lang="en-US" sz="1200" dirty="0" smtClean="0"/>
              <a:t>Photo credit: DC Environmental</a:t>
            </a:r>
            <a:endParaRPr lang="en-US" sz="1200" dirty="0"/>
          </a:p>
        </p:txBody>
      </p:sp>
    </p:spTree>
    <p:extLst>
      <p:ext uri="{BB962C8B-B14F-4D97-AF65-F5344CB8AC3E}">
        <p14:creationId xmlns:p14="http://schemas.microsoft.com/office/powerpoint/2010/main" val="1885650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58061"/>
            <a:ext cx="9531275" cy="902386"/>
          </a:xfrm>
        </p:spPr>
        <p:txBody>
          <a:bodyPr/>
          <a:lstStyle/>
          <a:p>
            <a:r>
              <a:rPr lang="en-US" sz="3200" dirty="0" smtClean="0"/>
              <a:t>China’s clamp down began over 10 years ago</a:t>
            </a:r>
            <a:endParaRPr lang="en-US" sz="3200"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17</a:t>
            </a:fld>
            <a:endParaRPr lang="en-US" dirty="0"/>
          </a:p>
        </p:txBody>
      </p:sp>
      <p:sp>
        <p:nvSpPr>
          <p:cNvPr id="3" name="TextBox 2"/>
          <p:cNvSpPr txBox="1"/>
          <p:nvPr/>
        </p:nvSpPr>
        <p:spPr>
          <a:xfrm>
            <a:off x="279699" y="1194099"/>
            <a:ext cx="8618239"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2006 – 2011: Chinese import regulations were passed 2006-2011.</a:t>
            </a:r>
          </a:p>
          <a:p>
            <a:r>
              <a:rPr lang="en-US" dirty="0" smtClean="0"/>
              <a:t> </a:t>
            </a:r>
          </a:p>
          <a:p>
            <a:pPr marL="285750" indent="-285750">
              <a:buFont typeface="Arial" panose="020B0604020202020204" pitchFamily="34" charset="0"/>
              <a:buChar char="•"/>
            </a:pPr>
            <a:r>
              <a:rPr lang="en-US" dirty="0" smtClean="0"/>
              <a:t>2011: Article </a:t>
            </a:r>
            <a:r>
              <a:rPr lang="en-US" dirty="0"/>
              <a:t>12 </a:t>
            </a:r>
            <a:r>
              <a:rPr lang="en-US" dirty="0" smtClean="0"/>
              <a:t>stated </a:t>
            </a:r>
            <a:r>
              <a:rPr lang="en-US" dirty="0"/>
              <a:t>“In the process of importing solid waste, measures shall be </a:t>
            </a:r>
            <a:r>
              <a:rPr lang="en-US" dirty="0" smtClean="0"/>
              <a:t>taken </a:t>
            </a:r>
            <a:r>
              <a:rPr lang="en-US" dirty="0"/>
              <a:t>to prevent it (imports) from spreading seepage and leakage or other measures to prevent pollution of the environment”.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2013: “OPERATION GREEN FENCE” - Formally Implemented in February of 2013 to enforce </a:t>
            </a:r>
            <a:r>
              <a:rPr lang="en-US" dirty="0" err="1" smtClean="0"/>
              <a:t>regs</a:t>
            </a:r>
            <a:r>
              <a:rPr lang="en-US" dirty="0" smtClean="0"/>
              <a:t> enacted in 2011 (Article 12). The Green Fence was an aggressive inspection effort aimed at reducing the amount of contaminated recyclables. Obviously economics played a significant role as well.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2013: 22,000 containers were rejected the first year of Operation Green Fence.</a:t>
            </a:r>
          </a:p>
          <a:p>
            <a:endParaRPr lang="en-US" dirty="0" smtClean="0"/>
          </a:p>
          <a:p>
            <a:pPr marL="285750" indent="-285750">
              <a:buFont typeface="Arial" panose="020B0604020202020204" pitchFamily="34" charset="0"/>
              <a:buChar char="•"/>
            </a:pPr>
            <a:r>
              <a:rPr lang="en-US" dirty="0" smtClean="0"/>
              <a:t>2015: Customs Crackdown aimed at identifying imported loads containing solid waste.</a:t>
            </a:r>
          </a:p>
          <a:p>
            <a:endParaRPr lang="en-US" dirty="0" smtClean="0"/>
          </a:p>
          <a:p>
            <a:pPr marL="285750" indent="-285750">
              <a:buFont typeface="Arial" panose="020B0604020202020204" pitchFamily="34" charset="0"/>
              <a:buChar char="•"/>
            </a:pPr>
            <a:r>
              <a:rPr lang="en-US" dirty="0" smtClean="0"/>
              <a:t>2017: National Sword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Paper Glut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171" y="5141814"/>
            <a:ext cx="2037321" cy="1472719"/>
          </a:xfrm>
        </p:spPr>
      </p:pic>
    </p:spTree>
    <p:extLst>
      <p:ext uri="{BB962C8B-B14F-4D97-AF65-F5344CB8AC3E}">
        <p14:creationId xmlns:p14="http://schemas.microsoft.com/office/powerpoint/2010/main" val="2871699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61"/>
            <a:ext cx="9144000" cy="902386"/>
          </a:xfrm>
        </p:spPr>
        <p:txBody>
          <a:bodyPr/>
          <a:lstStyle/>
          <a:p>
            <a:r>
              <a:rPr lang="en-US" dirty="0" smtClean="0"/>
              <a:t>China’s Import Bans</a:t>
            </a:r>
            <a:endParaRPr lang="en-US"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18</a:t>
            </a:fld>
            <a:endParaRPr lang="en-US" dirty="0"/>
          </a:p>
        </p:txBody>
      </p:sp>
      <p:pic>
        <p:nvPicPr>
          <p:cNvPr id="5" name="Picture 4"/>
          <p:cNvPicPr>
            <a:picLocks noChangeAspect="1"/>
          </p:cNvPicPr>
          <p:nvPr/>
        </p:nvPicPr>
        <p:blipFill rotWithShape="1">
          <a:blip r:embed="rId3"/>
          <a:srcRect b="13043"/>
          <a:stretch/>
        </p:blipFill>
        <p:spPr>
          <a:xfrm>
            <a:off x="4514023" y="3323216"/>
            <a:ext cx="4286309" cy="2475156"/>
          </a:xfrm>
          <a:prstGeom prst="rect">
            <a:avLst/>
          </a:prstGeom>
        </p:spPr>
      </p:pic>
      <p:sp>
        <p:nvSpPr>
          <p:cNvPr id="3" name="TextBox 2"/>
          <p:cNvSpPr txBox="1"/>
          <p:nvPr/>
        </p:nvSpPr>
        <p:spPr>
          <a:xfrm>
            <a:off x="481405" y="1426410"/>
            <a:ext cx="608076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Waste &amp; Recycling Import Bans</a:t>
            </a:r>
          </a:p>
          <a:p>
            <a:pPr marL="285750" indent="-285750">
              <a:buFont typeface="Arial" panose="020B0604020202020204" pitchFamily="34" charset="0"/>
              <a:buChar char="•"/>
            </a:pPr>
            <a:r>
              <a:rPr lang="en-US" sz="2400" dirty="0" smtClean="0"/>
              <a:t>Stringent Restrictions – 0.5% Contamination</a:t>
            </a:r>
          </a:p>
          <a:p>
            <a:pPr marL="285750" indent="-285750">
              <a:buFont typeface="Arial" panose="020B0604020202020204" pitchFamily="34" charset="0"/>
              <a:buChar char="•"/>
            </a:pPr>
            <a:r>
              <a:rPr lang="en-US" sz="2400" dirty="0" smtClean="0"/>
              <a:t>Tougher Enforcement and rejections</a:t>
            </a:r>
          </a:p>
          <a:p>
            <a:pPr marL="285750" indent="-285750">
              <a:buFont typeface="Arial" panose="020B0604020202020204" pitchFamily="34" charset="0"/>
              <a:buChar char="•"/>
            </a:pPr>
            <a:r>
              <a:rPr lang="en-US" sz="2400" dirty="0" smtClean="0"/>
              <a:t>Customs Crackdown - Inspections</a:t>
            </a:r>
          </a:p>
          <a:p>
            <a:endParaRPr lang="en-US" sz="2400" dirty="0" smtClean="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790497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pPr>
              <a:defRPr/>
            </a:pPr>
            <a:fld id="{42A1899B-1AA3-224E-98A8-59BC215714A5}" type="slidenum">
              <a:rPr lang="en-US" smtClean="0"/>
              <a:pPr>
                <a:defRPr/>
              </a:pPr>
              <a:t>19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2" y="0"/>
            <a:ext cx="9120695" cy="6858000"/>
          </a:xfrm>
          <a:prstGeom prst="rect">
            <a:avLst/>
          </a:prstGeom>
        </p:spPr>
      </p:pic>
    </p:spTree>
    <p:extLst>
      <p:ext uri="{BB962C8B-B14F-4D97-AF65-F5344CB8AC3E}">
        <p14:creationId xmlns:p14="http://schemas.microsoft.com/office/powerpoint/2010/main" val="2344644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F465B3-9455-6D47-98C8-2C13294E0E03}" type="slidenum">
              <a:rPr lang="en-US" smtClean="0"/>
              <a:pPr>
                <a:defRPr/>
              </a:pPr>
              <a:t>2</a:t>
            </a:fld>
            <a:endParaRPr lang="en-US"/>
          </a:p>
        </p:txBody>
      </p:sp>
      <p:pic>
        <p:nvPicPr>
          <p:cNvPr id="3" name="Picture 2" descr="IMG_2465.jpg"/>
          <p:cNvPicPr>
            <a:picLocks noChangeAspect="1"/>
          </p:cNvPicPr>
          <p:nvPr/>
        </p:nvPicPr>
        <p:blipFill rotWithShape="1">
          <a:blip r:embed="rId2">
            <a:extLst>
              <a:ext uri="{28A0092B-C50C-407E-A947-70E740481C1C}">
                <a14:useLocalDpi xmlns:a14="http://schemas.microsoft.com/office/drawing/2010/main" val="0"/>
              </a:ext>
            </a:extLst>
          </a:blip>
          <a:srcRect t="22911" b="29866"/>
          <a:stretch/>
        </p:blipFill>
        <p:spPr>
          <a:xfrm>
            <a:off x="1" y="1"/>
            <a:ext cx="9144000" cy="6217920"/>
          </a:xfrm>
          <a:prstGeom prst="rect">
            <a:avLst/>
          </a:prstGeom>
        </p:spPr>
      </p:pic>
    </p:spTree>
    <p:extLst>
      <p:ext uri="{BB962C8B-B14F-4D97-AF65-F5344CB8AC3E}">
        <p14:creationId xmlns:p14="http://schemas.microsoft.com/office/powerpoint/2010/main" val="371474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Exports of Recovered Paper</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11455577"/>
              </p:ext>
            </p:extLst>
          </p:nvPr>
        </p:nvGraphicFramePr>
        <p:xfrm>
          <a:off x="710004" y="3675686"/>
          <a:ext cx="8187936" cy="2194560"/>
        </p:xfrm>
        <a:graphic>
          <a:graphicData uri="http://schemas.openxmlformats.org/drawingml/2006/table">
            <a:tbl>
              <a:tblPr firstRow="1" bandRow="1">
                <a:tableStyleId>{5C22544A-7EE6-4342-B048-85BDC9FD1C3A}</a:tableStyleId>
              </a:tblPr>
              <a:tblGrid>
                <a:gridCol w="2046984">
                  <a:extLst>
                    <a:ext uri="{9D8B030D-6E8A-4147-A177-3AD203B41FA5}">
                      <a16:colId xmlns:a16="http://schemas.microsoft.com/office/drawing/2014/main" val="2416385397"/>
                    </a:ext>
                  </a:extLst>
                </a:gridCol>
                <a:gridCol w="2046984">
                  <a:extLst>
                    <a:ext uri="{9D8B030D-6E8A-4147-A177-3AD203B41FA5}">
                      <a16:colId xmlns:a16="http://schemas.microsoft.com/office/drawing/2014/main" val="3223568961"/>
                    </a:ext>
                  </a:extLst>
                </a:gridCol>
                <a:gridCol w="2046984">
                  <a:extLst>
                    <a:ext uri="{9D8B030D-6E8A-4147-A177-3AD203B41FA5}">
                      <a16:colId xmlns:a16="http://schemas.microsoft.com/office/drawing/2014/main" val="2411191107"/>
                    </a:ext>
                  </a:extLst>
                </a:gridCol>
                <a:gridCol w="2046984">
                  <a:extLst>
                    <a:ext uri="{9D8B030D-6E8A-4147-A177-3AD203B41FA5}">
                      <a16:colId xmlns:a16="http://schemas.microsoft.com/office/drawing/2014/main" val="2175546481"/>
                    </a:ext>
                  </a:extLst>
                </a:gridCol>
              </a:tblGrid>
              <a:tr h="348402">
                <a:tc>
                  <a:txBody>
                    <a:bodyPr/>
                    <a:lstStyle/>
                    <a:p>
                      <a:r>
                        <a:rPr lang="en-US" dirty="0" smtClean="0"/>
                        <a:t>Country</a:t>
                      </a:r>
                      <a:endParaRPr lang="en-US" dirty="0"/>
                    </a:p>
                  </a:txBody>
                  <a:tcPr/>
                </a:tc>
                <a:tc>
                  <a:txBody>
                    <a:bodyPr/>
                    <a:lstStyle/>
                    <a:p>
                      <a:r>
                        <a:rPr lang="en-US" dirty="0" smtClean="0"/>
                        <a:t>2016</a:t>
                      </a:r>
                      <a:endParaRPr lang="en-US" dirty="0"/>
                    </a:p>
                  </a:txBody>
                  <a:tcPr/>
                </a:tc>
                <a:tc>
                  <a:txBody>
                    <a:bodyPr/>
                    <a:lstStyle/>
                    <a:p>
                      <a:r>
                        <a:rPr lang="en-US" dirty="0" smtClean="0"/>
                        <a:t>2017</a:t>
                      </a:r>
                      <a:endParaRPr lang="en-US" dirty="0"/>
                    </a:p>
                  </a:txBody>
                  <a:tcPr/>
                </a:tc>
                <a:tc>
                  <a:txBody>
                    <a:bodyPr/>
                    <a:lstStyle/>
                    <a:p>
                      <a:r>
                        <a:rPr lang="en-US" dirty="0" smtClean="0"/>
                        <a:t>% Change</a:t>
                      </a:r>
                      <a:endParaRPr lang="en-US" dirty="0"/>
                    </a:p>
                  </a:txBody>
                  <a:tcPr/>
                </a:tc>
                <a:extLst>
                  <a:ext uri="{0D108BD9-81ED-4DB2-BD59-A6C34878D82A}">
                    <a16:rowId xmlns:a16="http://schemas.microsoft.com/office/drawing/2014/main" val="2887753056"/>
                  </a:ext>
                </a:extLst>
              </a:tr>
              <a:tr h="348402">
                <a:tc>
                  <a:txBody>
                    <a:bodyPr/>
                    <a:lstStyle/>
                    <a:p>
                      <a:r>
                        <a:rPr lang="en-US" dirty="0" smtClean="0"/>
                        <a:t>China</a:t>
                      </a:r>
                      <a:endParaRPr lang="en-US" dirty="0"/>
                    </a:p>
                  </a:txBody>
                  <a:tcPr/>
                </a:tc>
                <a:tc>
                  <a:txBody>
                    <a:bodyPr/>
                    <a:lstStyle/>
                    <a:p>
                      <a:r>
                        <a:rPr lang="en-US" dirty="0" smtClean="0"/>
                        <a:t>13,210,375</a:t>
                      </a:r>
                      <a:endParaRPr lang="en-US" dirty="0"/>
                    </a:p>
                  </a:txBody>
                  <a:tcPr/>
                </a:tc>
                <a:tc>
                  <a:txBody>
                    <a:bodyPr/>
                    <a:lstStyle/>
                    <a:p>
                      <a:r>
                        <a:rPr lang="en-US" dirty="0" smtClean="0"/>
                        <a:t>10,887,269</a:t>
                      </a:r>
                      <a:endParaRPr lang="en-US" dirty="0"/>
                    </a:p>
                  </a:txBody>
                  <a:tcPr/>
                </a:tc>
                <a:tc>
                  <a:txBody>
                    <a:bodyPr/>
                    <a:lstStyle/>
                    <a:p>
                      <a:r>
                        <a:rPr lang="en-US" dirty="0" smtClean="0"/>
                        <a:t>-18%</a:t>
                      </a:r>
                      <a:endParaRPr lang="en-US" dirty="0"/>
                    </a:p>
                  </a:txBody>
                  <a:tcPr/>
                </a:tc>
                <a:extLst>
                  <a:ext uri="{0D108BD9-81ED-4DB2-BD59-A6C34878D82A}">
                    <a16:rowId xmlns:a16="http://schemas.microsoft.com/office/drawing/2014/main" val="4214999490"/>
                  </a:ext>
                </a:extLst>
              </a:tr>
              <a:tr h="348402">
                <a:tc>
                  <a:txBody>
                    <a:bodyPr/>
                    <a:lstStyle/>
                    <a:p>
                      <a:r>
                        <a:rPr lang="en-US" dirty="0" smtClean="0"/>
                        <a:t>India</a:t>
                      </a:r>
                      <a:endParaRPr lang="en-US" dirty="0"/>
                    </a:p>
                  </a:txBody>
                  <a:tcPr/>
                </a:tc>
                <a:tc>
                  <a:txBody>
                    <a:bodyPr/>
                    <a:lstStyle/>
                    <a:p>
                      <a:r>
                        <a:rPr lang="en-US" dirty="0" smtClean="0"/>
                        <a:t>1,561,837</a:t>
                      </a:r>
                      <a:endParaRPr lang="en-US" dirty="0"/>
                    </a:p>
                  </a:txBody>
                  <a:tcPr/>
                </a:tc>
                <a:tc>
                  <a:txBody>
                    <a:bodyPr/>
                    <a:lstStyle/>
                    <a:p>
                      <a:r>
                        <a:rPr lang="en-US" dirty="0" smtClean="0"/>
                        <a:t>1,930,720</a:t>
                      </a:r>
                      <a:endParaRPr lang="en-US" dirty="0"/>
                    </a:p>
                  </a:txBody>
                  <a:tcPr/>
                </a:tc>
                <a:tc>
                  <a:txBody>
                    <a:bodyPr/>
                    <a:lstStyle/>
                    <a:p>
                      <a:r>
                        <a:rPr lang="en-US" dirty="0" smtClean="0"/>
                        <a:t>+24%</a:t>
                      </a:r>
                      <a:endParaRPr lang="en-US" dirty="0"/>
                    </a:p>
                  </a:txBody>
                  <a:tcPr/>
                </a:tc>
                <a:extLst>
                  <a:ext uri="{0D108BD9-81ED-4DB2-BD59-A6C34878D82A}">
                    <a16:rowId xmlns:a16="http://schemas.microsoft.com/office/drawing/2014/main" val="1434835796"/>
                  </a:ext>
                </a:extLst>
              </a:tr>
              <a:tr h="348402">
                <a:tc>
                  <a:txBody>
                    <a:bodyPr/>
                    <a:lstStyle/>
                    <a:p>
                      <a:r>
                        <a:rPr lang="en-US" dirty="0" smtClean="0"/>
                        <a:t>Vietnam</a:t>
                      </a:r>
                      <a:endParaRPr lang="en-US" dirty="0"/>
                    </a:p>
                  </a:txBody>
                  <a:tcPr/>
                </a:tc>
                <a:tc>
                  <a:txBody>
                    <a:bodyPr/>
                    <a:lstStyle/>
                    <a:p>
                      <a:r>
                        <a:rPr lang="en-US" dirty="0" smtClean="0"/>
                        <a:t>120,673</a:t>
                      </a:r>
                      <a:endParaRPr lang="en-US" dirty="0"/>
                    </a:p>
                  </a:txBody>
                  <a:tcPr/>
                </a:tc>
                <a:tc>
                  <a:txBody>
                    <a:bodyPr/>
                    <a:lstStyle/>
                    <a:p>
                      <a:r>
                        <a:rPr lang="en-US" dirty="0" smtClean="0"/>
                        <a:t>397,162</a:t>
                      </a:r>
                      <a:endParaRPr lang="en-US" dirty="0"/>
                    </a:p>
                  </a:txBody>
                  <a:tcPr/>
                </a:tc>
                <a:tc>
                  <a:txBody>
                    <a:bodyPr/>
                    <a:lstStyle/>
                    <a:p>
                      <a:r>
                        <a:rPr lang="en-US" dirty="0" smtClean="0"/>
                        <a:t>+229%</a:t>
                      </a:r>
                      <a:endParaRPr lang="en-US" dirty="0"/>
                    </a:p>
                  </a:txBody>
                  <a:tcPr/>
                </a:tc>
                <a:extLst>
                  <a:ext uri="{0D108BD9-81ED-4DB2-BD59-A6C34878D82A}">
                    <a16:rowId xmlns:a16="http://schemas.microsoft.com/office/drawing/2014/main" val="3864820350"/>
                  </a:ext>
                </a:extLst>
              </a:tr>
              <a:tr h="348402">
                <a:tc>
                  <a:txBody>
                    <a:bodyPr/>
                    <a:lstStyle/>
                    <a:p>
                      <a:r>
                        <a:rPr lang="en-US" dirty="0" smtClean="0"/>
                        <a:t>Canada</a:t>
                      </a:r>
                      <a:endParaRPr lang="en-US" dirty="0"/>
                    </a:p>
                  </a:txBody>
                  <a:tcPr/>
                </a:tc>
                <a:tc>
                  <a:txBody>
                    <a:bodyPr/>
                    <a:lstStyle/>
                    <a:p>
                      <a:r>
                        <a:rPr lang="en-US" dirty="0" smtClean="0"/>
                        <a:t>674,788</a:t>
                      </a:r>
                      <a:endParaRPr lang="en-US" dirty="0"/>
                    </a:p>
                  </a:txBody>
                  <a:tcPr/>
                </a:tc>
                <a:tc>
                  <a:txBody>
                    <a:bodyPr/>
                    <a:lstStyle/>
                    <a:p>
                      <a:r>
                        <a:rPr lang="en-US" dirty="0" smtClean="0"/>
                        <a:t>743,210</a:t>
                      </a:r>
                      <a:endParaRPr lang="en-US" dirty="0"/>
                    </a:p>
                  </a:txBody>
                  <a:tcPr/>
                </a:tc>
                <a:tc>
                  <a:txBody>
                    <a:bodyPr/>
                    <a:lstStyle/>
                    <a:p>
                      <a:r>
                        <a:rPr lang="en-US" dirty="0" smtClean="0"/>
                        <a:t>+9%</a:t>
                      </a:r>
                      <a:endParaRPr lang="en-US" dirty="0"/>
                    </a:p>
                  </a:txBody>
                  <a:tcPr/>
                </a:tc>
                <a:extLst>
                  <a:ext uri="{0D108BD9-81ED-4DB2-BD59-A6C34878D82A}">
                    <a16:rowId xmlns:a16="http://schemas.microsoft.com/office/drawing/2014/main" val="2634935684"/>
                  </a:ext>
                </a:extLst>
              </a:tr>
              <a:tr h="348402">
                <a:tc>
                  <a:txBody>
                    <a:bodyPr/>
                    <a:lstStyle/>
                    <a:p>
                      <a:r>
                        <a:rPr lang="en-US" dirty="0" smtClean="0"/>
                        <a:t>Indonesia</a:t>
                      </a:r>
                      <a:endParaRPr lang="en-US" dirty="0"/>
                    </a:p>
                  </a:txBody>
                  <a:tcPr/>
                </a:tc>
                <a:tc>
                  <a:txBody>
                    <a:bodyPr/>
                    <a:lstStyle/>
                    <a:p>
                      <a:r>
                        <a:rPr lang="en-US" dirty="0" smtClean="0"/>
                        <a:t>381,358</a:t>
                      </a:r>
                      <a:endParaRPr lang="en-US" dirty="0"/>
                    </a:p>
                  </a:txBody>
                  <a:tcPr/>
                </a:tc>
                <a:tc>
                  <a:txBody>
                    <a:bodyPr/>
                    <a:lstStyle/>
                    <a:p>
                      <a:r>
                        <a:rPr lang="en-US" dirty="0" smtClean="0"/>
                        <a:t>440,585</a:t>
                      </a:r>
                      <a:endParaRPr lang="en-US" dirty="0"/>
                    </a:p>
                  </a:txBody>
                  <a:tcPr/>
                </a:tc>
                <a:tc>
                  <a:txBody>
                    <a:bodyPr/>
                    <a:lstStyle/>
                    <a:p>
                      <a:r>
                        <a:rPr lang="en-US" dirty="0" smtClean="0"/>
                        <a:t>+16%</a:t>
                      </a:r>
                      <a:endParaRPr lang="en-US" dirty="0"/>
                    </a:p>
                  </a:txBody>
                  <a:tcPr/>
                </a:tc>
                <a:extLst>
                  <a:ext uri="{0D108BD9-81ED-4DB2-BD59-A6C34878D82A}">
                    <a16:rowId xmlns:a16="http://schemas.microsoft.com/office/drawing/2014/main" val="832810967"/>
                  </a:ext>
                </a:extLst>
              </a:tr>
            </a:tbl>
          </a:graphicData>
        </a:graphic>
      </p:graphicFrame>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20</a:t>
            </a:fld>
            <a:endParaRPr lang="en-US" dirty="0"/>
          </a:p>
        </p:txBody>
      </p:sp>
      <p:sp>
        <p:nvSpPr>
          <p:cNvPr id="6" name="TextBox 5"/>
          <p:cNvSpPr txBox="1"/>
          <p:nvPr/>
        </p:nvSpPr>
        <p:spPr>
          <a:xfrm>
            <a:off x="710003" y="5870245"/>
            <a:ext cx="2355925" cy="261610"/>
          </a:xfrm>
          <a:prstGeom prst="rect">
            <a:avLst/>
          </a:prstGeom>
          <a:noFill/>
        </p:spPr>
        <p:txBody>
          <a:bodyPr wrap="square" rtlCol="0">
            <a:spAutoFit/>
          </a:bodyPr>
          <a:lstStyle/>
          <a:p>
            <a:r>
              <a:rPr lang="en-US" sz="1100" dirty="0" smtClean="0"/>
              <a:t>Waste Dive, 2/16/18, C. Boteler</a:t>
            </a:r>
            <a:endParaRPr lang="en-US" sz="1100" dirty="0"/>
          </a:p>
        </p:txBody>
      </p:sp>
      <p:pic>
        <p:nvPicPr>
          <p:cNvPr id="7" name="Picture 6" descr="&lt;strong&gt;Asia&lt;/strong&gt; &lt;strong&gt;Map&lt;/strong&gt; - &lt;strong&gt;Map&lt;/strong&gt;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0" y="877870"/>
            <a:ext cx="3291840" cy="2717879"/>
          </a:xfrm>
          <a:prstGeom prst="rect">
            <a:avLst/>
          </a:prstGeom>
        </p:spPr>
      </p:pic>
    </p:spTree>
    <p:extLst>
      <p:ext uri="{BB962C8B-B14F-4D97-AF65-F5344CB8AC3E}">
        <p14:creationId xmlns:p14="http://schemas.microsoft.com/office/powerpoint/2010/main" val="378935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rotWithShape="1">
          <a:blip r:embed="rId2">
            <a:alphaModFix amt="39000"/>
          </a:blip>
          <a:srcRect l="1898" t="2680" r="3190" b="2680"/>
          <a:stretch/>
        </p:blipFill>
        <p:spPr bwMode="auto">
          <a:xfrm>
            <a:off x="-20398" y="899318"/>
            <a:ext cx="9164398" cy="5310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p:nvPr>
        </p:nvSpPr>
        <p:spPr/>
        <p:txBody>
          <a:bodyPr/>
          <a:lstStyle/>
          <a:p>
            <a:r>
              <a:rPr lang="en-US" sz="4000" dirty="0" smtClean="0"/>
              <a:t>Finding new recycling markets</a:t>
            </a:r>
            <a:endParaRPr lang="en-US" sz="4000" dirty="0"/>
          </a:p>
        </p:txBody>
      </p:sp>
      <p:sp>
        <p:nvSpPr>
          <p:cNvPr id="3" name="Content Placeholder 2"/>
          <p:cNvSpPr>
            <a:spLocks noGrp="1"/>
          </p:cNvSpPr>
          <p:nvPr>
            <p:ph idx="1"/>
          </p:nvPr>
        </p:nvSpPr>
        <p:spPr>
          <a:xfrm>
            <a:off x="1706880" y="2034651"/>
            <a:ext cx="3698240" cy="2793859"/>
          </a:xfrm>
        </p:spPr>
        <p:txBody>
          <a:bodyPr/>
          <a:lstStyle/>
          <a:p>
            <a:r>
              <a:rPr lang="en-US" sz="3600" b="1" dirty="0" smtClean="0"/>
              <a:t>India</a:t>
            </a:r>
          </a:p>
          <a:p>
            <a:r>
              <a:rPr lang="en-US" sz="3600" b="1" dirty="0" smtClean="0"/>
              <a:t>Indonesia</a:t>
            </a:r>
          </a:p>
          <a:p>
            <a:r>
              <a:rPr lang="en-US" sz="3600" b="1" dirty="0" smtClean="0"/>
              <a:t>Vietnam</a:t>
            </a:r>
          </a:p>
          <a:p>
            <a:r>
              <a:rPr lang="en-US" sz="3600" b="1" dirty="0" smtClean="0"/>
              <a:t>Korea</a:t>
            </a:r>
          </a:p>
          <a:p>
            <a:r>
              <a:rPr lang="en-US" sz="3600" b="1" dirty="0" err="1" smtClean="0"/>
              <a:t>Cananda</a:t>
            </a:r>
            <a:r>
              <a:rPr lang="en-US" sz="3600" b="1" dirty="0" smtClean="0"/>
              <a:t> &amp; US</a:t>
            </a:r>
            <a:endParaRPr lang="en-US" sz="3600" b="1"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21</a:t>
            </a:fld>
            <a:endParaRPr lang="en-US" dirty="0"/>
          </a:p>
        </p:txBody>
      </p:sp>
      <p:sp>
        <p:nvSpPr>
          <p:cNvPr id="8" name="TextBox 7"/>
          <p:cNvSpPr txBox="1"/>
          <p:nvPr/>
        </p:nvSpPr>
        <p:spPr>
          <a:xfrm>
            <a:off x="6658999" y="5851991"/>
            <a:ext cx="2238939" cy="276999"/>
          </a:xfrm>
          <a:prstGeom prst="rect">
            <a:avLst/>
          </a:prstGeom>
          <a:noFill/>
        </p:spPr>
        <p:txBody>
          <a:bodyPr wrap="none" rtlCol="0">
            <a:spAutoFit/>
          </a:bodyPr>
          <a:lstStyle/>
          <a:p>
            <a:pPr algn="r"/>
            <a:r>
              <a:rPr lang="en-US" sz="1200" dirty="0" smtClean="0">
                <a:solidFill>
                  <a:srgbClr val="FFFFFF"/>
                </a:solidFill>
              </a:rPr>
              <a:t>Photo credit: </a:t>
            </a:r>
            <a:r>
              <a:rPr lang="en-US" sz="1200" dirty="0" err="1" smtClean="0">
                <a:solidFill>
                  <a:srgbClr val="FFFFFF"/>
                </a:solidFill>
              </a:rPr>
              <a:t>WasteExperts.com</a:t>
            </a:r>
            <a:endParaRPr lang="en-US" sz="1200" dirty="0">
              <a:solidFill>
                <a:srgbClr val="FFFFFF"/>
              </a:solidFill>
            </a:endParaRPr>
          </a:p>
        </p:txBody>
      </p:sp>
    </p:spTree>
    <p:extLst>
      <p:ext uri="{BB962C8B-B14F-4D97-AF65-F5344CB8AC3E}">
        <p14:creationId xmlns:p14="http://schemas.microsoft.com/office/powerpoint/2010/main" val="3722560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Recycled Plastic Exports to China</a:t>
            </a:r>
            <a:endParaRPr lang="en-US" sz="3600"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22</a:t>
            </a:fld>
            <a:endParaRPr lang="en-US" dirty="0"/>
          </a:p>
        </p:txBody>
      </p:sp>
      <p:pic>
        <p:nvPicPr>
          <p:cNvPr id="5" name="Content Placeholder 3"/>
          <p:cNvPicPr>
            <a:picLocks noGrp="1" noChangeAspect="1"/>
          </p:cNvPicPr>
          <p:nvPr>
            <p:ph idx="1"/>
          </p:nvPr>
        </p:nvPicPr>
        <p:blipFill>
          <a:blip r:embed="rId2"/>
          <a:stretch>
            <a:fillRect/>
          </a:stretch>
        </p:blipFill>
        <p:spPr>
          <a:xfrm>
            <a:off x="941295" y="1091974"/>
            <a:ext cx="6877050" cy="4505653"/>
          </a:xfrm>
          <a:prstGeom prst="rect">
            <a:avLst/>
          </a:prstGeom>
        </p:spPr>
      </p:pic>
    </p:spTree>
    <p:extLst>
      <p:ext uri="{BB962C8B-B14F-4D97-AF65-F5344CB8AC3E}">
        <p14:creationId xmlns:p14="http://schemas.microsoft.com/office/powerpoint/2010/main" val="1951802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2017 EU Paper Exports to China</a:t>
            </a:r>
            <a:endParaRPr lang="en-US" sz="3600"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23</a:t>
            </a:fld>
            <a:endParaRPr lang="en-US" dirty="0"/>
          </a:p>
        </p:txBody>
      </p:sp>
      <p:pic>
        <p:nvPicPr>
          <p:cNvPr id="5" name="Content Placeholder 3"/>
          <p:cNvPicPr>
            <a:picLocks noGrp="1" noChangeAspect="1"/>
          </p:cNvPicPr>
          <p:nvPr>
            <p:ph idx="1"/>
          </p:nvPr>
        </p:nvPicPr>
        <p:blipFill>
          <a:blip r:embed="rId2"/>
          <a:stretch>
            <a:fillRect/>
          </a:stretch>
        </p:blipFill>
        <p:spPr>
          <a:xfrm>
            <a:off x="1737524" y="1255955"/>
            <a:ext cx="6093614" cy="4525963"/>
          </a:xfrm>
          <a:prstGeom prst="rect">
            <a:avLst/>
          </a:prstGeom>
          <a:ln>
            <a:solidFill>
              <a:schemeClr val="tx1"/>
            </a:solidFill>
          </a:ln>
        </p:spPr>
      </p:pic>
    </p:spTree>
    <p:extLst>
      <p:ext uri="{BB962C8B-B14F-4D97-AF65-F5344CB8AC3E}">
        <p14:creationId xmlns:p14="http://schemas.microsoft.com/office/powerpoint/2010/main" val="3882806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14339" cy="424609"/>
          </a:xfrm>
        </p:spPr>
        <p:txBody>
          <a:bodyPr/>
          <a:lstStyle/>
          <a:p>
            <a:r>
              <a:rPr lang="en-US" sz="1600" dirty="0" smtClean="0"/>
              <a:t>Paper Grades</a:t>
            </a:r>
            <a:endParaRPr lang="en-US" sz="1600" dirty="0"/>
          </a:p>
        </p:txBody>
      </p:sp>
      <p:sp>
        <p:nvSpPr>
          <p:cNvPr id="3" name="Slide Number Placeholder 2"/>
          <p:cNvSpPr>
            <a:spLocks noGrp="1"/>
          </p:cNvSpPr>
          <p:nvPr>
            <p:ph type="sldNum" sz="quarter" idx="12"/>
          </p:nvPr>
        </p:nvSpPr>
        <p:spPr/>
        <p:txBody>
          <a:bodyPr/>
          <a:lstStyle/>
          <a:p>
            <a:pPr>
              <a:defRPr/>
            </a:pPr>
            <a:fld id="{42A1899B-1AA3-224E-98A8-59BC215714A5}" type="slidenum">
              <a:rPr lang="en-US" smtClean="0"/>
              <a:pPr>
                <a:defRPr/>
              </a:pPr>
              <a:t>24</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440" y="274638"/>
            <a:ext cx="4312027" cy="594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97" y="936811"/>
            <a:ext cx="3996663" cy="478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13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ISRI specifications </a:t>
            </a:r>
            <a:r>
              <a:rPr lang="en-US" dirty="0" err="1" smtClean="0"/>
              <a:t>vs</a:t>
            </a:r>
            <a:r>
              <a:rPr lang="en-US" dirty="0" smtClean="0"/>
              <a:t> China</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76426289"/>
              </p:ext>
            </p:extLst>
          </p:nvPr>
        </p:nvGraphicFramePr>
        <p:xfrm>
          <a:off x="598413" y="1480035"/>
          <a:ext cx="8229600" cy="1097280"/>
        </p:xfrm>
        <a:graphic>
          <a:graphicData uri="http://schemas.openxmlformats.org/drawingml/2006/table">
            <a:tbl>
              <a:tblPr firstRow="1" bandRow="1">
                <a:tableStyleId>{5C22544A-7EE6-4342-B048-85BDC9FD1C3A}</a:tableStyleId>
              </a:tblPr>
              <a:tblGrid>
                <a:gridCol w="3028278">
                  <a:extLst>
                    <a:ext uri="{9D8B030D-6E8A-4147-A177-3AD203B41FA5}">
                      <a16:colId xmlns:a16="http://schemas.microsoft.com/office/drawing/2014/main" val="20000"/>
                    </a:ext>
                  </a:extLst>
                </a:gridCol>
                <a:gridCol w="3195021">
                  <a:extLst>
                    <a:ext uri="{9D8B030D-6E8A-4147-A177-3AD203B41FA5}">
                      <a16:colId xmlns:a16="http://schemas.microsoft.com/office/drawing/2014/main" val="20001"/>
                    </a:ext>
                  </a:extLst>
                </a:gridCol>
                <a:gridCol w="2006301">
                  <a:extLst>
                    <a:ext uri="{9D8B030D-6E8A-4147-A177-3AD203B41FA5}">
                      <a16:colId xmlns:a16="http://schemas.microsoft.com/office/drawing/2014/main" val="20002"/>
                    </a:ext>
                  </a:extLst>
                </a:gridCol>
              </a:tblGrid>
              <a:tr h="302118">
                <a:tc>
                  <a:txBody>
                    <a:bodyPr/>
                    <a:lstStyle/>
                    <a:p>
                      <a:r>
                        <a:rPr lang="en-US" dirty="0" smtClean="0"/>
                        <a:t>Material</a:t>
                      </a:r>
                      <a:endParaRPr lang="en-US" dirty="0"/>
                    </a:p>
                  </a:txBody>
                  <a:tcPr/>
                </a:tc>
                <a:tc>
                  <a:txBody>
                    <a:bodyPr/>
                    <a:lstStyle/>
                    <a:p>
                      <a:r>
                        <a:rPr lang="en-US" dirty="0" smtClean="0"/>
                        <a:t>ISRI</a:t>
                      </a:r>
                      <a:r>
                        <a:rPr lang="en-US" baseline="0" dirty="0" smtClean="0"/>
                        <a:t> </a:t>
                      </a:r>
                      <a:r>
                        <a:rPr lang="en-US" baseline="0" dirty="0" err="1" smtClean="0"/>
                        <a:t>Prohibitives</a:t>
                      </a:r>
                      <a:r>
                        <a:rPr lang="en-US" baseline="0" dirty="0" smtClean="0"/>
                        <a:t> and </a:t>
                      </a:r>
                      <a:r>
                        <a:rPr lang="en-US" baseline="0" dirty="0" err="1" smtClean="0"/>
                        <a:t>Outthrows</a:t>
                      </a:r>
                      <a:endParaRPr lang="en-US" dirty="0"/>
                    </a:p>
                  </a:txBody>
                  <a:tcPr/>
                </a:tc>
                <a:tc>
                  <a:txBody>
                    <a:bodyPr/>
                    <a:lstStyle/>
                    <a:p>
                      <a:r>
                        <a:rPr lang="en-US" dirty="0" smtClean="0"/>
                        <a:t>China </a:t>
                      </a:r>
                      <a:endParaRPr lang="en-US" dirty="0"/>
                    </a:p>
                  </a:txBody>
                  <a:tcPr/>
                </a:tc>
                <a:extLst>
                  <a:ext uri="{0D108BD9-81ED-4DB2-BD59-A6C34878D82A}">
                    <a16:rowId xmlns:a16="http://schemas.microsoft.com/office/drawing/2014/main" val="10000"/>
                  </a:ext>
                </a:extLst>
              </a:tr>
              <a:tr h="302118">
                <a:tc>
                  <a:txBody>
                    <a:bodyPr/>
                    <a:lstStyle/>
                    <a:p>
                      <a:r>
                        <a:rPr lang="en-US" dirty="0" smtClean="0"/>
                        <a:t>Sorted Residential Papers (56)</a:t>
                      </a:r>
                      <a:endParaRPr lang="en-US" dirty="0"/>
                    </a:p>
                  </a:txBody>
                  <a:tcPr/>
                </a:tc>
                <a:tc>
                  <a:txBody>
                    <a:bodyPr/>
                    <a:lstStyle/>
                    <a:p>
                      <a:r>
                        <a:rPr lang="en-US" dirty="0" smtClean="0"/>
                        <a:t>2% </a:t>
                      </a:r>
                      <a:r>
                        <a:rPr lang="en-US" dirty="0" err="1" smtClean="0"/>
                        <a:t>Prohibitives</a:t>
                      </a:r>
                      <a:r>
                        <a:rPr lang="en-US" dirty="0" smtClean="0"/>
                        <a:t> &amp; 3% </a:t>
                      </a:r>
                      <a:r>
                        <a:rPr lang="en-US" dirty="0" err="1" smtClean="0"/>
                        <a:t>Outthrows</a:t>
                      </a:r>
                      <a:endParaRPr lang="en-US" dirty="0"/>
                    </a:p>
                  </a:txBody>
                  <a:tcPr/>
                </a:tc>
                <a:tc>
                  <a:txBody>
                    <a:bodyPr/>
                    <a:lstStyle/>
                    <a:p>
                      <a:r>
                        <a:rPr lang="en-US" dirty="0" smtClean="0"/>
                        <a:t>0.5%</a:t>
                      </a:r>
                      <a:endParaRPr lang="en-US" dirty="0"/>
                    </a:p>
                  </a:txBody>
                  <a:tcPr/>
                </a:tc>
                <a:extLst>
                  <a:ext uri="{0D108BD9-81ED-4DB2-BD59-A6C34878D82A}">
                    <a16:rowId xmlns:a16="http://schemas.microsoft.com/office/drawing/2014/main" val="10001"/>
                  </a:ext>
                </a:extLst>
              </a:tr>
              <a:tr h="302118">
                <a:tc>
                  <a:txBody>
                    <a:bodyPr/>
                    <a:lstStyle/>
                    <a:p>
                      <a:r>
                        <a:rPr lang="en-US" dirty="0" smtClean="0"/>
                        <a:t>Mixed Paper (54)</a:t>
                      </a:r>
                      <a:endParaRPr lang="en-US" dirty="0"/>
                    </a:p>
                  </a:txBody>
                  <a:tcPr/>
                </a:tc>
                <a:tc>
                  <a:txBody>
                    <a:bodyPr/>
                    <a:lstStyle/>
                    <a:p>
                      <a:r>
                        <a:rPr lang="en-US" dirty="0" smtClean="0"/>
                        <a:t>2% </a:t>
                      </a:r>
                      <a:r>
                        <a:rPr lang="en-US" dirty="0" err="1" smtClean="0"/>
                        <a:t>Prohibities</a:t>
                      </a:r>
                      <a:r>
                        <a:rPr lang="en-US" dirty="0" smtClean="0"/>
                        <a:t> &amp;</a:t>
                      </a:r>
                      <a:r>
                        <a:rPr lang="en-US" baseline="0" dirty="0" smtClean="0"/>
                        <a:t> 3% </a:t>
                      </a:r>
                      <a:r>
                        <a:rPr lang="en-US" baseline="0" dirty="0" err="1" smtClean="0"/>
                        <a:t>Outthrows</a:t>
                      </a:r>
                      <a:endParaRPr lang="en-US" dirty="0"/>
                    </a:p>
                  </a:txBody>
                  <a:tcPr/>
                </a:tc>
                <a:tc>
                  <a:txBody>
                    <a:bodyPr/>
                    <a:lstStyle/>
                    <a:p>
                      <a:r>
                        <a:rPr lang="en-US" dirty="0" smtClean="0"/>
                        <a:t>0.5%</a:t>
                      </a:r>
                      <a:endParaRPr lang="en-US" dirty="0"/>
                    </a:p>
                  </a:txBody>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25</a:t>
            </a:fld>
            <a:endParaRPr lang="en-US" dirty="0"/>
          </a:p>
        </p:txBody>
      </p:sp>
      <p:sp>
        <p:nvSpPr>
          <p:cNvPr id="3" name="TextBox 2"/>
          <p:cNvSpPr txBox="1"/>
          <p:nvPr/>
        </p:nvSpPr>
        <p:spPr>
          <a:xfrm>
            <a:off x="1452282" y="4044875"/>
            <a:ext cx="2411301" cy="646331"/>
          </a:xfrm>
          <a:prstGeom prst="rect">
            <a:avLst/>
          </a:prstGeom>
          <a:noFill/>
        </p:spPr>
        <p:txBody>
          <a:bodyPr wrap="none" rtlCol="0">
            <a:spAutoFit/>
          </a:bodyPr>
          <a:lstStyle/>
          <a:p>
            <a:r>
              <a:rPr lang="en-US" dirty="0" err="1" smtClean="0"/>
              <a:t>Prohibitives</a:t>
            </a:r>
            <a:r>
              <a:rPr lang="en-US" dirty="0" smtClean="0"/>
              <a:t> = Unusable</a:t>
            </a:r>
          </a:p>
          <a:p>
            <a:r>
              <a:rPr lang="en-US" dirty="0" err="1" smtClean="0"/>
              <a:t>Outthrows</a:t>
            </a:r>
            <a:r>
              <a:rPr lang="en-US" dirty="0" smtClean="0"/>
              <a:t> = Unsuitable</a:t>
            </a:r>
            <a:endParaRPr lang="en-US" dirty="0"/>
          </a:p>
        </p:txBody>
      </p:sp>
    </p:spTree>
    <p:extLst>
      <p:ext uri="{BB962C8B-B14F-4D97-AF65-F5344CB8AC3E}">
        <p14:creationId xmlns:p14="http://schemas.microsoft.com/office/powerpoint/2010/main" val="486471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Contamination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84883" y="1108035"/>
            <a:ext cx="5134984" cy="3851239"/>
          </a:xfrm>
        </p:spPr>
      </p:pic>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84465" y="765787"/>
            <a:ext cx="3273474" cy="245510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0787" y="3026232"/>
            <a:ext cx="4076290" cy="305721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23713" y="3749040"/>
            <a:ext cx="2667896" cy="2000922"/>
          </a:xfrm>
          <a:prstGeom prst="rect">
            <a:avLst/>
          </a:prstGeom>
        </p:spPr>
      </p:pic>
    </p:spTree>
    <p:extLst>
      <p:ext uri="{BB962C8B-B14F-4D97-AF65-F5344CB8AC3E}">
        <p14:creationId xmlns:p14="http://schemas.microsoft.com/office/powerpoint/2010/main" val="2641455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1496" cy="1143000"/>
          </a:xfrm>
        </p:spPr>
        <p:txBody>
          <a:bodyPr/>
          <a:lstStyle/>
          <a:p>
            <a:r>
              <a:rPr lang="en-US" dirty="0" smtClean="0"/>
              <a:t>Sorting </a:t>
            </a:r>
            <a:r>
              <a:rPr lang="en-US" dirty="0" smtClean="0"/>
              <a:t>Facilities </a:t>
            </a:r>
            <a:r>
              <a:rPr lang="en-US" dirty="0" smtClean="0"/>
              <a:t>– Cost to Remove Contaminants </a:t>
            </a:r>
            <a:endParaRPr lang="en-US" dirty="0"/>
          </a:p>
        </p:txBody>
      </p:sp>
      <p:sp>
        <p:nvSpPr>
          <p:cNvPr id="3" name="Slide Number Placeholder 2"/>
          <p:cNvSpPr>
            <a:spLocks noGrp="1"/>
          </p:cNvSpPr>
          <p:nvPr>
            <p:ph type="sldNum" sz="quarter" idx="12"/>
          </p:nvPr>
        </p:nvSpPr>
        <p:spPr/>
        <p:txBody>
          <a:bodyPr/>
          <a:lstStyle/>
          <a:p>
            <a:pPr>
              <a:defRPr/>
            </a:pPr>
            <a:fld id="{42A1899B-1AA3-224E-98A8-59BC215714A5}" type="slidenum">
              <a:rPr lang="en-US" smtClean="0"/>
              <a:pPr>
                <a:defRPr/>
              </a:pPr>
              <a:t>27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628" y="2369461"/>
            <a:ext cx="4891144" cy="3262393"/>
          </a:xfrm>
          <a:prstGeom prst="rect">
            <a:avLst/>
          </a:prstGeom>
        </p:spPr>
      </p:pic>
      <p:sp>
        <p:nvSpPr>
          <p:cNvPr id="5" name="TextBox 4"/>
          <p:cNvSpPr txBox="1"/>
          <p:nvPr/>
        </p:nvSpPr>
        <p:spPr>
          <a:xfrm>
            <a:off x="591672" y="1882588"/>
            <a:ext cx="3593054"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Facility Design Expectations </a:t>
            </a:r>
            <a:endParaRPr lang="en-US" sz="2400" dirty="0" smtClean="0"/>
          </a:p>
          <a:p>
            <a:pPr marL="285750" indent="-285750">
              <a:buFont typeface="Arial" panose="020B0604020202020204" pitchFamily="34" charset="0"/>
              <a:buChar char="•"/>
            </a:pPr>
            <a:r>
              <a:rPr lang="en-US" sz="2400" dirty="0" smtClean="0"/>
              <a:t>Labor Shortage</a:t>
            </a:r>
          </a:p>
          <a:p>
            <a:pPr marL="285750" indent="-285750">
              <a:buFont typeface="Arial" panose="020B0604020202020204" pitchFamily="34" charset="0"/>
              <a:buChar char="•"/>
            </a:pPr>
            <a:r>
              <a:rPr lang="en-US" sz="2400" dirty="0" smtClean="0"/>
              <a:t>Cost of Labor</a:t>
            </a:r>
            <a:endParaRPr lang="en-US" sz="2400" dirty="0" smtClean="0"/>
          </a:p>
          <a:p>
            <a:pPr marL="285750" indent="-285750">
              <a:buFont typeface="Arial" panose="020B0604020202020204" pitchFamily="34" charset="0"/>
              <a:buChar char="•"/>
            </a:pPr>
            <a:r>
              <a:rPr lang="en-US" sz="2400" dirty="0" smtClean="0"/>
              <a:t>Pressure to keep up</a:t>
            </a:r>
          </a:p>
          <a:p>
            <a:pPr marL="285750" indent="-285750">
              <a:buFont typeface="Arial" panose="020B0604020202020204" pitchFamily="34" charset="0"/>
              <a:buChar char="•"/>
            </a:pPr>
            <a:r>
              <a:rPr lang="en-US" sz="2400" dirty="0" smtClean="0"/>
              <a:t>Markets Dictate Quality</a:t>
            </a:r>
            <a:endParaRPr lang="en-US" sz="24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89122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61"/>
            <a:ext cx="9144000" cy="902386"/>
          </a:xfrm>
        </p:spPr>
        <p:txBody>
          <a:bodyPr/>
          <a:lstStyle/>
          <a:p>
            <a:r>
              <a:rPr lang="en-US" dirty="0" smtClean="0"/>
              <a:t>We All Play a Role in this Challenge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7249" y="1659214"/>
            <a:ext cx="3246274" cy="3246274"/>
          </a:xfrm>
        </p:spPr>
      </p:pic>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28</a:t>
            </a:fld>
            <a:endParaRPr lang="en-US" dirty="0"/>
          </a:p>
        </p:txBody>
      </p:sp>
      <p:sp>
        <p:nvSpPr>
          <p:cNvPr id="6" name="TextBox 5"/>
          <p:cNvSpPr txBox="1"/>
          <p:nvPr/>
        </p:nvSpPr>
        <p:spPr>
          <a:xfrm>
            <a:off x="441063" y="1659214"/>
            <a:ext cx="507618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Reducing Contamination </a:t>
            </a:r>
            <a:r>
              <a:rPr lang="en-US" sz="2000" dirty="0" smtClean="0"/>
              <a:t>at the Source &amp; Public Education</a:t>
            </a:r>
          </a:p>
          <a:p>
            <a:pPr marL="285750" indent="-285750">
              <a:buFont typeface="Arial" panose="020B0604020202020204" pitchFamily="34" charset="0"/>
              <a:buChar char="•"/>
            </a:pPr>
            <a:r>
              <a:rPr lang="en-US" sz="2000" dirty="0" smtClean="0"/>
              <a:t>Recycling Facility – Removing Contaminants</a:t>
            </a:r>
            <a:endParaRPr lang="en-US" sz="2000" dirty="0" smtClean="0"/>
          </a:p>
          <a:p>
            <a:pPr marL="285750" indent="-285750">
              <a:buFont typeface="Arial" panose="020B0604020202020204" pitchFamily="34" charset="0"/>
              <a:buChar char="•"/>
            </a:pPr>
            <a:r>
              <a:rPr lang="en-US" sz="2000" dirty="0" smtClean="0"/>
              <a:t>Technology Improvements</a:t>
            </a:r>
            <a:endParaRPr lang="en-US" sz="2000" dirty="0" smtClean="0"/>
          </a:p>
          <a:p>
            <a:pPr marL="285750" indent="-285750">
              <a:buFont typeface="Arial" panose="020B0604020202020204" pitchFamily="34" charset="0"/>
              <a:buChar char="•"/>
            </a:pPr>
            <a:r>
              <a:rPr lang="en-US" sz="2000" dirty="0" smtClean="0"/>
              <a:t>Newspapers Will Continue to Disappear</a:t>
            </a:r>
          </a:p>
          <a:p>
            <a:pPr marL="285750" indent="-285750">
              <a:buFont typeface="Arial" panose="020B0604020202020204" pitchFamily="34" charset="0"/>
              <a:buChar char="•"/>
            </a:pPr>
            <a:r>
              <a:rPr lang="en-US" sz="2000" dirty="0" smtClean="0"/>
              <a:t>Have We Reached PEAK Cardboard?</a:t>
            </a:r>
            <a:endParaRPr lang="en-US" sz="2000" dirty="0" smtClean="0"/>
          </a:p>
          <a:p>
            <a:pPr marL="285750" indent="-285750">
              <a:buFont typeface="Arial" panose="020B0604020202020204" pitchFamily="34" charset="0"/>
              <a:buChar char="•"/>
            </a:pPr>
            <a:r>
              <a:rPr lang="en-US" sz="2000" dirty="0" smtClean="0"/>
              <a:t>How </a:t>
            </a:r>
            <a:r>
              <a:rPr lang="en-US" sz="2000" dirty="0" smtClean="0"/>
              <a:t>will packaging continue to </a:t>
            </a:r>
            <a:r>
              <a:rPr lang="en-US" sz="2000" dirty="0" smtClean="0"/>
              <a:t>change?</a:t>
            </a:r>
            <a:endParaRPr lang="en-US" sz="2000" dirty="0" smtClean="0"/>
          </a:p>
          <a:p>
            <a:pPr marL="285750" indent="-285750">
              <a:buFont typeface="Arial" panose="020B0604020202020204" pitchFamily="34" charset="0"/>
              <a:buChar char="•"/>
            </a:pPr>
            <a:r>
              <a:rPr lang="en-US" sz="2000" dirty="0" smtClean="0"/>
              <a:t>Waste </a:t>
            </a:r>
            <a:r>
              <a:rPr lang="en-US" sz="2000" dirty="0" smtClean="0"/>
              <a:t>Hierarchy </a:t>
            </a:r>
            <a:r>
              <a:rPr lang="en-US" sz="2000" dirty="0" smtClean="0"/>
              <a:t>Alternatives</a:t>
            </a:r>
            <a:endParaRPr lang="en-US" sz="2000" dirty="0" smtClean="0"/>
          </a:p>
          <a:p>
            <a:pPr marL="285750" indent="-285750">
              <a:buFont typeface="Arial" panose="020B0604020202020204" pitchFamily="34" charset="0"/>
              <a:buChar char="•"/>
            </a:pPr>
            <a:r>
              <a:rPr lang="en-US" sz="2000" dirty="0" smtClean="0"/>
              <a:t>Leadership  </a:t>
            </a:r>
            <a:r>
              <a:rPr lang="en-US" sz="2000" dirty="0" smtClean="0"/>
              <a:t>- Champions</a:t>
            </a:r>
            <a:endParaRPr lang="en-US" sz="2000" dirty="0"/>
          </a:p>
        </p:txBody>
      </p:sp>
    </p:spTree>
    <p:extLst>
      <p:ext uri="{BB962C8B-B14F-4D97-AF65-F5344CB8AC3E}">
        <p14:creationId xmlns:p14="http://schemas.microsoft.com/office/powerpoint/2010/main" val="2739932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F465B3-9455-6D47-98C8-2C13294E0E03}" type="slidenum">
              <a:rPr lang="en-US" smtClean="0"/>
              <a:pPr>
                <a:defRPr/>
              </a:pPr>
              <a:t>29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217920"/>
          </a:xfrm>
          <a:prstGeom prst="rect">
            <a:avLst/>
          </a:prstGeom>
        </p:spPr>
      </p:pic>
      <p:pic>
        <p:nvPicPr>
          <p:cNvPr id="5" name="Content Placeholder 7" descr="Ruffles circa1994.jpg"/>
          <p:cNvPicPr>
            <a:picLocks noChangeAspect="1"/>
          </p:cNvPicPr>
          <p:nvPr/>
        </p:nvPicPr>
        <p:blipFill>
          <a:blip r:embed="rId3">
            <a:extLst>
              <a:ext uri="{28A0092B-C50C-407E-A947-70E740481C1C}">
                <a14:useLocalDpi xmlns:a14="http://schemas.microsoft.com/office/drawing/2010/main" val="0"/>
              </a:ext>
            </a:extLst>
          </a:blip>
          <a:srcRect l="16538" r="16538"/>
          <a:stretch>
            <a:fillRect/>
          </a:stretch>
        </p:blipFill>
        <p:spPr>
          <a:xfrm>
            <a:off x="3865375" y="1968649"/>
            <a:ext cx="2167554" cy="1645921"/>
          </a:xfrm>
          <a:prstGeom prst="rect">
            <a:avLst/>
          </a:prstGeom>
        </p:spPr>
      </p:pic>
      <p:sp>
        <p:nvSpPr>
          <p:cNvPr id="6" name="TextBox 5"/>
          <p:cNvSpPr txBox="1"/>
          <p:nvPr/>
        </p:nvSpPr>
        <p:spPr>
          <a:xfrm>
            <a:off x="2538805" y="462579"/>
            <a:ext cx="3922484" cy="523220"/>
          </a:xfrm>
          <a:prstGeom prst="rect">
            <a:avLst/>
          </a:prstGeom>
          <a:noFill/>
        </p:spPr>
        <p:txBody>
          <a:bodyPr wrap="none" rtlCol="0">
            <a:spAutoFit/>
          </a:bodyPr>
          <a:lstStyle/>
          <a:p>
            <a:r>
              <a:rPr lang="en-US" sz="2800" dirty="0" smtClean="0"/>
              <a:t>Thank You!      Questions?</a:t>
            </a:r>
            <a:endParaRPr lang="en-US" sz="2800" dirty="0"/>
          </a:p>
        </p:txBody>
      </p:sp>
    </p:spTree>
    <p:extLst>
      <p:ext uri="{BB962C8B-B14F-4D97-AF65-F5344CB8AC3E}">
        <p14:creationId xmlns:p14="http://schemas.microsoft.com/office/powerpoint/2010/main" val="3359082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F465B3-9455-6D47-98C8-2C13294E0E03}" type="slidenum">
              <a:rPr lang="en-US" smtClean="0"/>
              <a:pPr>
                <a:defRPr/>
              </a:pPr>
              <a:t>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11681" y="879549"/>
            <a:ext cx="5996492" cy="4497369"/>
          </a:xfrm>
          <a:prstGeom prst="rect">
            <a:avLst/>
          </a:prstGeom>
        </p:spPr>
      </p:pic>
      <p:pic>
        <p:nvPicPr>
          <p:cNvPr id="4" name="Content Placeholder 8" descr="newspaper circa1992.jpg"/>
          <p:cNvPicPr>
            <a:picLocks noChangeAspect="1"/>
          </p:cNvPicPr>
          <p:nvPr/>
        </p:nvPicPr>
        <p:blipFill>
          <a:blip r:embed="rId3">
            <a:extLst>
              <a:ext uri="{28A0092B-C50C-407E-A947-70E740481C1C}">
                <a14:useLocalDpi xmlns:a14="http://schemas.microsoft.com/office/drawing/2010/main" val="0"/>
              </a:ext>
            </a:extLst>
          </a:blip>
          <a:srcRect l="16538" r="16538"/>
          <a:stretch>
            <a:fillRect/>
          </a:stretch>
        </p:blipFill>
        <p:spPr>
          <a:xfrm>
            <a:off x="441062" y="2549292"/>
            <a:ext cx="4928795" cy="3324381"/>
          </a:xfrm>
          <a:prstGeom prst="rect">
            <a:avLst/>
          </a:prstGeom>
        </p:spPr>
      </p:pic>
      <p:sp>
        <p:nvSpPr>
          <p:cNvPr id="5" name="TextBox 4"/>
          <p:cNvSpPr txBox="1"/>
          <p:nvPr/>
        </p:nvSpPr>
        <p:spPr>
          <a:xfrm>
            <a:off x="322729" y="398033"/>
            <a:ext cx="4232043" cy="954107"/>
          </a:xfrm>
          <a:prstGeom prst="rect">
            <a:avLst/>
          </a:prstGeom>
          <a:noFill/>
        </p:spPr>
        <p:txBody>
          <a:bodyPr wrap="square" rtlCol="0">
            <a:spAutoFit/>
          </a:bodyPr>
          <a:lstStyle/>
          <a:p>
            <a:r>
              <a:rPr lang="en-US" sz="2800" dirty="0" smtClean="0"/>
              <a:t>Landfilled Newspapers from long ago…</a:t>
            </a:r>
            <a:endParaRPr lang="en-US" sz="2800" dirty="0"/>
          </a:p>
        </p:txBody>
      </p:sp>
      <p:sp>
        <p:nvSpPr>
          <p:cNvPr id="6" name="TextBox 5"/>
          <p:cNvSpPr txBox="1"/>
          <p:nvPr/>
        </p:nvSpPr>
        <p:spPr>
          <a:xfrm>
            <a:off x="3679115" y="1398494"/>
            <a:ext cx="915635" cy="523220"/>
          </a:xfrm>
          <a:prstGeom prst="rect">
            <a:avLst/>
          </a:prstGeom>
          <a:noFill/>
        </p:spPr>
        <p:txBody>
          <a:bodyPr wrap="none" rtlCol="0">
            <a:spAutoFit/>
          </a:bodyPr>
          <a:lstStyle/>
          <a:p>
            <a:r>
              <a:rPr lang="en-US" sz="2800" b="1" dirty="0" smtClean="0">
                <a:solidFill>
                  <a:srgbClr val="C00000"/>
                </a:solidFill>
              </a:rPr>
              <a:t>1974</a:t>
            </a:r>
            <a:endParaRPr lang="en-US" sz="2800" b="1" dirty="0">
              <a:solidFill>
                <a:srgbClr val="C00000"/>
              </a:solidFill>
            </a:endParaRPr>
          </a:p>
        </p:txBody>
      </p:sp>
      <p:sp>
        <p:nvSpPr>
          <p:cNvPr id="7" name="TextBox 6"/>
          <p:cNvSpPr txBox="1"/>
          <p:nvPr/>
        </p:nvSpPr>
        <p:spPr>
          <a:xfrm>
            <a:off x="441063" y="2173045"/>
            <a:ext cx="817582" cy="461665"/>
          </a:xfrm>
          <a:prstGeom prst="rect">
            <a:avLst/>
          </a:prstGeom>
          <a:noFill/>
        </p:spPr>
        <p:txBody>
          <a:bodyPr wrap="square" rtlCol="0">
            <a:spAutoFit/>
          </a:bodyPr>
          <a:lstStyle/>
          <a:p>
            <a:r>
              <a:rPr lang="en-US" sz="2400" b="1" dirty="0" smtClean="0">
                <a:solidFill>
                  <a:srgbClr val="C00000"/>
                </a:solidFill>
              </a:rPr>
              <a:t>1992</a:t>
            </a:r>
            <a:endParaRPr lang="en-US" sz="2400" b="1" dirty="0">
              <a:solidFill>
                <a:srgbClr val="C00000"/>
              </a:solidFill>
            </a:endParaRPr>
          </a:p>
        </p:txBody>
      </p:sp>
    </p:spTree>
    <p:extLst>
      <p:ext uri="{BB962C8B-B14F-4D97-AF65-F5344CB8AC3E}">
        <p14:creationId xmlns:p14="http://schemas.microsoft.com/office/powerpoint/2010/main" val="151691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F465B3-9455-6D47-98C8-2C13294E0E03}" type="slidenum">
              <a:rPr lang="en-US" smtClean="0"/>
              <a:pPr>
                <a:defRPr/>
              </a:pPr>
              <a:t>4</a:t>
            </a:fld>
            <a:endParaRPr lang="en-US"/>
          </a:p>
        </p:txBody>
      </p:sp>
      <p:pic>
        <p:nvPicPr>
          <p:cNvPr id="3" name="Picture 2" descr="IMG_3800.jpg"/>
          <p:cNvPicPr>
            <a:picLocks noChangeAspect="1"/>
          </p:cNvPicPr>
          <p:nvPr/>
        </p:nvPicPr>
        <p:blipFill rotWithShape="1">
          <a:blip r:embed="rId2">
            <a:extLst>
              <a:ext uri="{28A0092B-C50C-407E-A947-70E740481C1C}">
                <a14:useLocalDpi xmlns:a14="http://schemas.microsoft.com/office/drawing/2010/main" val="0"/>
              </a:ext>
            </a:extLst>
          </a:blip>
          <a:srcRect t="27468"/>
          <a:stretch/>
        </p:blipFill>
        <p:spPr>
          <a:xfrm>
            <a:off x="1" y="0"/>
            <a:ext cx="9144000" cy="6207162"/>
          </a:xfrm>
          <a:prstGeom prst="rect">
            <a:avLst/>
          </a:prstGeom>
        </p:spPr>
      </p:pic>
    </p:spTree>
    <p:extLst>
      <p:ext uri="{BB962C8B-B14F-4D97-AF65-F5344CB8AC3E}">
        <p14:creationId xmlns:p14="http://schemas.microsoft.com/office/powerpoint/2010/main" val="162126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5998E0B-B42E-354E-BD10-2E57582176FA}" type="slidenum">
              <a:rPr lang="en-US" smtClean="0"/>
              <a:t>5</a:t>
            </a:fld>
            <a:endParaRPr lang="en-US" dirty="0"/>
          </a:p>
        </p:txBody>
      </p:sp>
      <p:sp>
        <p:nvSpPr>
          <p:cNvPr id="6" name="TextBox 5"/>
          <p:cNvSpPr txBox="1"/>
          <p:nvPr/>
        </p:nvSpPr>
        <p:spPr>
          <a:xfrm>
            <a:off x="1918732" y="6255947"/>
            <a:ext cx="4985278" cy="461665"/>
          </a:xfrm>
          <a:prstGeom prst="rect">
            <a:avLst/>
          </a:prstGeom>
          <a:noFill/>
        </p:spPr>
        <p:txBody>
          <a:bodyPr wrap="square" rtlCol="0">
            <a:spAutoFit/>
          </a:bodyPr>
          <a:lstStyle/>
          <a:p>
            <a:pPr algn="ctr"/>
            <a:r>
              <a:rPr lang="en-US" sz="2400" dirty="0" smtClean="0">
                <a:solidFill>
                  <a:schemeClr val="bg1"/>
                </a:solidFill>
              </a:rPr>
              <a:t>    </a:t>
            </a:r>
            <a:endParaRPr lang="en-US" sz="2400" dirty="0">
              <a:solidFill>
                <a:schemeClr val="bg1"/>
              </a:solidFill>
            </a:endParaRPr>
          </a:p>
        </p:txBody>
      </p:sp>
      <p:pic>
        <p:nvPicPr>
          <p:cNvPr id="8" name="Picture 2" descr="\\ecodc2\users\Anne\Nawtec\Pix\DSC_4404x.jpg"/>
          <p:cNvPicPr>
            <a:picLocks noChangeAspect="1" noChangeArrowheads="1"/>
          </p:cNvPicPr>
          <p:nvPr/>
        </p:nvPicPr>
        <p:blipFill>
          <a:blip r:embed="rId2" cstate="print"/>
          <a:srcRect/>
          <a:stretch>
            <a:fillRect/>
          </a:stretch>
        </p:blipFill>
        <p:spPr bwMode="auto">
          <a:xfrm>
            <a:off x="1549101" y="959250"/>
            <a:ext cx="6196405" cy="5246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2441986" y="107576"/>
            <a:ext cx="4625788" cy="769441"/>
          </a:xfrm>
          <a:prstGeom prst="rect">
            <a:avLst/>
          </a:prstGeom>
          <a:noFill/>
        </p:spPr>
        <p:txBody>
          <a:bodyPr wrap="square" rtlCol="0">
            <a:spAutoFit/>
          </a:bodyPr>
          <a:lstStyle/>
          <a:p>
            <a:r>
              <a:rPr lang="en-US" sz="4400" dirty="0" smtClean="0"/>
              <a:t>Mining the Landfill</a:t>
            </a:r>
            <a:endParaRPr lang="en-US" sz="4400" dirty="0"/>
          </a:p>
        </p:txBody>
      </p:sp>
    </p:spTree>
    <p:extLst>
      <p:ext uri="{BB962C8B-B14F-4D97-AF65-F5344CB8AC3E}">
        <p14:creationId xmlns:p14="http://schemas.microsoft.com/office/powerpoint/2010/main" val="1548250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126162"/>
            <a:ext cx="8229600" cy="739775"/>
          </a:xfrm>
        </p:spPr>
        <p:txBody>
          <a:bodyPr>
            <a:normAutofit/>
          </a:bodyPr>
          <a:lstStyle/>
          <a:p>
            <a:endParaRPr lang="en-US" sz="1600" dirty="0">
              <a:latin typeface="Rockwell"/>
              <a:cs typeface="Rockwell"/>
            </a:endParaRPr>
          </a:p>
        </p:txBody>
      </p:sp>
      <p:pic>
        <p:nvPicPr>
          <p:cNvPr id="8" name="Content Placeholder 7" descr="Ruffles circa1994.jpg"/>
          <p:cNvPicPr>
            <a:picLocks noGrp="1" noChangeAspect="1"/>
          </p:cNvPicPr>
          <p:nvPr>
            <p:ph sz="half" idx="1"/>
          </p:nvPr>
        </p:nvPicPr>
        <p:blipFill>
          <a:blip r:embed="rId2">
            <a:extLst>
              <a:ext uri="{28A0092B-C50C-407E-A947-70E740481C1C}">
                <a14:useLocalDpi xmlns:a14="http://schemas.microsoft.com/office/drawing/2010/main" val="0"/>
              </a:ext>
            </a:extLst>
          </a:blip>
          <a:srcRect l="16538" r="16538"/>
          <a:stretch>
            <a:fillRect/>
          </a:stretch>
        </p:blipFill>
        <p:spPr>
          <a:xfrm>
            <a:off x="618565" y="140982"/>
            <a:ext cx="4038600" cy="4525963"/>
          </a:xfrm>
        </p:spPr>
      </p:pic>
      <p:pic>
        <p:nvPicPr>
          <p:cNvPr id="9" name="Content Placeholder 8" descr="newspaper circa1992.jpg"/>
          <p:cNvPicPr>
            <a:picLocks noGrp="1" noChangeAspect="1"/>
          </p:cNvPicPr>
          <p:nvPr>
            <p:ph sz="half" idx="2"/>
          </p:nvPr>
        </p:nvPicPr>
        <p:blipFill>
          <a:blip r:embed="rId3">
            <a:extLst>
              <a:ext uri="{28A0092B-C50C-407E-A947-70E740481C1C}">
                <a14:useLocalDpi xmlns:a14="http://schemas.microsoft.com/office/drawing/2010/main" val="0"/>
              </a:ext>
            </a:extLst>
          </a:blip>
          <a:srcRect l="16538" r="16538"/>
          <a:stretch>
            <a:fillRect/>
          </a:stretch>
        </p:blipFill>
        <p:spPr>
          <a:xfrm>
            <a:off x="5627146" y="355450"/>
            <a:ext cx="2744985" cy="3076239"/>
          </a:xfrm>
        </p:spPr>
      </p:pic>
      <p:sp>
        <p:nvSpPr>
          <p:cNvPr id="2" name="Slide Number Placeholder 1"/>
          <p:cNvSpPr>
            <a:spLocks noGrp="1"/>
          </p:cNvSpPr>
          <p:nvPr>
            <p:ph type="sldNum" sz="quarter" idx="12"/>
          </p:nvPr>
        </p:nvSpPr>
        <p:spPr/>
        <p:txBody>
          <a:bodyPr/>
          <a:lstStyle/>
          <a:p>
            <a:fld id="{52303379-EA5D-664C-AEBB-78F943326E91}" type="slidenum">
              <a:rPr lang="en-US" smtClean="0"/>
              <a:t>6</a:t>
            </a:fld>
            <a:endParaRPr lang="en-US"/>
          </a:p>
        </p:txBody>
      </p:sp>
      <p:pic>
        <p:nvPicPr>
          <p:cNvPr id="6" name="Picture 5" descr="IMG_3800.jpg"/>
          <p:cNvPicPr>
            <a:picLocks noChangeAspect="1"/>
          </p:cNvPicPr>
          <p:nvPr/>
        </p:nvPicPr>
        <p:blipFill rotWithShape="1">
          <a:blip r:embed="rId4">
            <a:extLst>
              <a:ext uri="{28A0092B-C50C-407E-A947-70E740481C1C}">
                <a14:useLocalDpi xmlns:a14="http://schemas.microsoft.com/office/drawing/2010/main" val="0"/>
              </a:ext>
            </a:extLst>
          </a:blip>
          <a:srcRect t="27468"/>
          <a:stretch/>
        </p:blipFill>
        <p:spPr>
          <a:xfrm>
            <a:off x="4780537" y="3600968"/>
            <a:ext cx="4089769" cy="2224800"/>
          </a:xfrm>
          <a:prstGeom prst="rect">
            <a:avLst/>
          </a:prstGeom>
        </p:spPr>
      </p:pic>
    </p:spTree>
    <p:extLst>
      <p:ext uri="{BB962C8B-B14F-4D97-AF65-F5344CB8AC3E}">
        <p14:creationId xmlns:p14="http://schemas.microsoft.com/office/powerpoint/2010/main" val="631812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Landfill Storage is Forever</a:t>
            </a:r>
            <a:endParaRPr lang="en-US"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7</a:t>
            </a:fld>
            <a:endParaRPr lang="en-US" dirty="0"/>
          </a:p>
        </p:txBody>
      </p:sp>
      <p:pic>
        <p:nvPicPr>
          <p:cNvPr id="10" name="Picture 9" descr="Seagulls on &lt;strong&gt;landfill&lt;/strong&gt; site near... © Vincent Jones cc-by-s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984"/>
            <a:ext cx="9057939" cy="5316967"/>
          </a:xfrm>
          <a:prstGeom prst="rect">
            <a:avLst/>
          </a:prstGeom>
        </p:spPr>
      </p:pic>
      <p:sp>
        <p:nvSpPr>
          <p:cNvPr id="11" name="Content Placeholder 10"/>
          <p:cNvSpPr>
            <a:spLocks noGrp="1"/>
          </p:cNvSpPr>
          <p:nvPr>
            <p:ph idx="1"/>
          </p:nvPr>
        </p:nvSpPr>
        <p:spPr/>
        <p:txBody>
          <a:bodyPr/>
          <a:lstStyle/>
          <a:p>
            <a:endParaRPr lang="en-US" dirty="0"/>
          </a:p>
        </p:txBody>
      </p:sp>
    </p:spTree>
    <p:extLst>
      <p:ext uri="{BB962C8B-B14F-4D97-AF65-F5344CB8AC3E}">
        <p14:creationId xmlns:p14="http://schemas.microsoft.com/office/powerpoint/2010/main" val="2829240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Landfill Storage - GROWING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43374"/>
            <a:ext cx="9144000" cy="3843902"/>
          </a:xfrm>
        </p:spPr>
      </p:pic>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4" y="1143000"/>
            <a:ext cx="3601122" cy="24007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655" y="806824"/>
            <a:ext cx="4429154" cy="2330705"/>
          </a:xfrm>
          <a:prstGeom prst="rect">
            <a:avLst/>
          </a:prstGeom>
        </p:spPr>
      </p:pic>
    </p:spTree>
    <p:extLst>
      <p:ext uri="{BB962C8B-B14F-4D97-AF65-F5344CB8AC3E}">
        <p14:creationId xmlns:p14="http://schemas.microsoft.com/office/powerpoint/2010/main" val="11305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8" y="118334"/>
            <a:ext cx="6689913" cy="710005"/>
          </a:xfrm>
        </p:spPr>
        <p:txBody>
          <a:bodyPr>
            <a:noAutofit/>
          </a:bodyPr>
          <a:lstStyle/>
          <a:p>
            <a:r>
              <a:rPr lang="en-US" sz="4500" b="1" dirty="0" err="1"/>
              <a:t>ecomaine</a:t>
            </a:r>
            <a:endParaRPr lang="en-US" sz="4500" b="1" dirty="0"/>
          </a:p>
        </p:txBody>
      </p:sp>
      <p:sp>
        <p:nvSpPr>
          <p:cNvPr id="4" name="Slide Number Placeholder 3"/>
          <p:cNvSpPr>
            <a:spLocks noGrp="1"/>
          </p:cNvSpPr>
          <p:nvPr>
            <p:ph type="sldNum" sz="quarter" idx="12"/>
          </p:nvPr>
        </p:nvSpPr>
        <p:spPr/>
        <p:txBody>
          <a:bodyPr/>
          <a:lstStyle/>
          <a:p>
            <a:pPr>
              <a:defRPr/>
            </a:pPr>
            <a:fld id="{8BBA01C6-29EE-0447-A568-A4D8D862D31F}" type="slidenum">
              <a:rPr lang="en-US" smtClean="0"/>
              <a:pPr>
                <a:defRPr/>
              </a:pPr>
              <a:t>9</a:t>
            </a:fld>
            <a:endParaRPr lang="en-US" dirty="0"/>
          </a:p>
        </p:txBody>
      </p:sp>
      <p:sp>
        <p:nvSpPr>
          <p:cNvPr id="8" name="TextBox 7"/>
          <p:cNvSpPr txBox="1"/>
          <p:nvPr/>
        </p:nvSpPr>
        <p:spPr>
          <a:xfrm>
            <a:off x="258184" y="1807284"/>
            <a:ext cx="4216997" cy="2723823"/>
          </a:xfrm>
          <a:prstGeom prst="rect">
            <a:avLst/>
          </a:prstGeom>
          <a:noFill/>
        </p:spPr>
        <p:txBody>
          <a:bodyPr wrap="square" rtlCol="0">
            <a:spAutoFit/>
          </a:bodyPr>
          <a:lstStyle/>
          <a:p>
            <a:pPr algn="ctr"/>
            <a:r>
              <a:rPr lang="en-US" sz="2400" b="1" dirty="0"/>
              <a:t>Our Mission</a:t>
            </a:r>
          </a:p>
          <a:p>
            <a:pPr algn="ctr"/>
            <a:r>
              <a:rPr lang="en-US" sz="2100" dirty="0"/>
              <a:t>ecomaine provides comprehensive long-term solid waste solutions </a:t>
            </a:r>
          </a:p>
          <a:p>
            <a:pPr algn="ctr"/>
            <a:r>
              <a:rPr lang="en-US" sz="2100" dirty="0"/>
              <a:t>in a safe, environmentally responsible, economically sound manner, and is a leader in raising public awareness of sustainable waste management strategies.</a:t>
            </a:r>
          </a:p>
        </p:txBody>
      </p:sp>
      <p:pic>
        <p:nvPicPr>
          <p:cNvPr id="5" name="Picture 4"/>
          <p:cNvPicPr>
            <a:picLocks noChangeAspect="1"/>
          </p:cNvPicPr>
          <p:nvPr/>
        </p:nvPicPr>
        <p:blipFill>
          <a:blip r:embed="rId3"/>
          <a:stretch>
            <a:fillRect/>
          </a:stretch>
        </p:blipFill>
        <p:spPr>
          <a:xfrm>
            <a:off x="5348904" y="1807284"/>
            <a:ext cx="3448892" cy="3165774"/>
          </a:xfrm>
          <a:prstGeom prst="rect">
            <a:avLst/>
          </a:prstGeom>
        </p:spPr>
      </p:pic>
    </p:spTree>
    <p:extLst>
      <p:ext uri="{BB962C8B-B14F-4D97-AF65-F5344CB8AC3E}">
        <p14:creationId xmlns:p14="http://schemas.microsoft.com/office/powerpoint/2010/main" val="1212662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template November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template November 2016.potx</Template>
  <TotalTime>6398</TotalTime>
  <Words>784</Words>
  <Application>Microsoft Office PowerPoint</Application>
  <PresentationFormat>On-screen Show (4:3)</PresentationFormat>
  <Paragraphs>195</Paragraphs>
  <Slides>29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ＭＳ Ｐゴシック</vt:lpstr>
      <vt:lpstr>Arial</vt:lpstr>
      <vt:lpstr>Calibri</vt:lpstr>
      <vt:lpstr>Rockwell</vt:lpstr>
      <vt:lpstr>PPT template November 2016</vt:lpstr>
      <vt:lpstr>Recycled Paper Markets: From Boom to Bust</vt:lpstr>
      <vt:lpstr>PowerPoint Presentation</vt:lpstr>
      <vt:lpstr>PowerPoint Presentation</vt:lpstr>
      <vt:lpstr>PowerPoint Presentation</vt:lpstr>
      <vt:lpstr>PowerPoint Presentation</vt:lpstr>
      <vt:lpstr>PowerPoint Presentation</vt:lpstr>
      <vt:lpstr>Landfill Storage is Forever</vt:lpstr>
      <vt:lpstr>Landfill Storage - GROWING</vt:lpstr>
      <vt:lpstr>ecomaine</vt:lpstr>
      <vt:lpstr>PowerPoint Presentation</vt:lpstr>
      <vt:lpstr>ecomaine member Communities</vt:lpstr>
      <vt:lpstr>Markets Crash for Recyclables</vt:lpstr>
      <vt:lpstr>Waiting for Orders, Trucks, and Containers to Show Up</vt:lpstr>
      <vt:lpstr>Why?</vt:lpstr>
      <vt:lpstr>The Transition from Maine Markets to China</vt:lpstr>
      <vt:lpstr>National Sword – Ban on Scrap Imports</vt:lpstr>
      <vt:lpstr>China’s clamp down began over 10 years ago</vt:lpstr>
      <vt:lpstr>China’s Import Bans</vt:lpstr>
      <vt:lpstr>PowerPoint Presentation</vt:lpstr>
      <vt:lpstr>US Exports of Recovered Paper</vt:lpstr>
      <vt:lpstr>Finding new recycling markets</vt:lpstr>
      <vt:lpstr>Recycled Plastic Exports to China</vt:lpstr>
      <vt:lpstr>2017 EU Paper Exports to China</vt:lpstr>
      <vt:lpstr>Paper Grades</vt:lpstr>
      <vt:lpstr>ISRI specifications vs China</vt:lpstr>
      <vt:lpstr>Contamination</vt:lpstr>
      <vt:lpstr>Sorting Facilities – Cost to Remove Contaminants </vt:lpstr>
      <vt:lpstr>We All Play a Role in this Challenge</vt:lpstr>
      <vt:lpstr>PowerPoint Presentation</vt:lpstr>
    </vt:vector>
  </TitlesOfParts>
  <Company>ecomaine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Wolff</dc:creator>
  <cp:lastModifiedBy>Kevin Roche</cp:lastModifiedBy>
  <cp:revision>116</cp:revision>
  <cp:lastPrinted>2018-05-24T14:41:46Z</cp:lastPrinted>
  <dcterms:created xsi:type="dcterms:W3CDTF">2016-10-12T21:00:39Z</dcterms:created>
  <dcterms:modified xsi:type="dcterms:W3CDTF">2018-05-24T14:43:34Z</dcterms:modified>
</cp:coreProperties>
</file>